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333" r:id="rId3"/>
    <p:sldId id="502" r:id="rId4"/>
    <p:sldId id="554" r:id="rId5"/>
    <p:sldId id="555" r:id="rId6"/>
    <p:sldId id="556" r:id="rId7"/>
    <p:sldId id="557" r:id="rId8"/>
    <p:sldId id="328" r:id="rId9"/>
    <p:sldId id="330" r:id="rId10"/>
    <p:sldId id="558" r:id="rId11"/>
    <p:sldId id="559" r:id="rId12"/>
    <p:sldId id="560" r:id="rId13"/>
    <p:sldId id="561" r:id="rId14"/>
    <p:sldId id="563" r:id="rId15"/>
    <p:sldId id="565" r:id="rId16"/>
    <p:sldId id="566" r:id="rId17"/>
    <p:sldId id="567" r:id="rId18"/>
    <p:sldId id="568" r:id="rId19"/>
    <p:sldId id="569" r:id="rId20"/>
    <p:sldId id="295"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244" autoAdjust="0"/>
  </p:normalViewPr>
  <p:slideViewPr>
    <p:cSldViewPr>
      <p:cViewPr varScale="1">
        <p:scale>
          <a:sx n="131" d="100"/>
          <a:sy n="131" d="100"/>
        </p:scale>
        <p:origin x="376"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xfrm>
            <a:off x="1143000" y="685800"/>
            <a:ext cx="4572000" cy="3429000"/>
          </a:xfrm>
          <a:prstGeom prst="rect">
            <a:avLst/>
          </a:prstGeom>
        </p:spPr>
        <p:txBody>
          <a:bodyPr/>
          <a:lstStyle/>
          <a:p>
            <a:endParaRPr/>
          </a:p>
        </p:txBody>
      </p:sp>
      <p:sp>
        <p:nvSpPr>
          <p:cNvPr id="75" name="Shape 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3</a:t>
            </a:fld>
            <a:endParaRPr lang="en-US" dirty="0"/>
          </a:p>
        </p:txBody>
      </p:sp>
    </p:spTree>
    <p:extLst>
      <p:ext uri="{BB962C8B-B14F-4D97-AF65-F5344CB8AC3E}">
        <p14:creationId xmlns:p14="http://schemas.microsoft.com/office/powerpoint/2010/main" val="281816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4</a:t>
            </a:fld>
            <a:endParaRPr lang="en-US" dirty="0"/>
          </a:p>
        </p:txBody>
      </p:sp>
    </p:spTree>
    <p:extLst>
      <p:ext uri="{BB962C8B-B14F-4D97-AF65-F5344CB8AC3E}">
        <p14:creationId xmlns:p14="http://schemas.microsoft.com/office/powerpoint/2010/main" val="426636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408040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extLst>
      <p:ext uri="{BB962C8B-B14F-4D97-AF65-F5344CB8AC3E}">
        <p14:creationId xmlns:p14="http://schemas.microsoft.com/office/powerpoint/2010/main" val="410541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 白">
    <p:spTree>
      <p:nvGrpSpPr>
        <p:cNvPr id="1" name=""/>
        <p:cNvGrpSpPr/>
        <p:nvPr/>
      </p:nvGrpSpPr>
      <p:grpSpPr>
        <a:xfrm>
          <a:off x="0" y="0"/>
          <a:ext cx="0" cy="0"/>
          <a:chOff x="0" y="0"/>
          <a:chExt cx="0" cy="0"/>
        </a:xfrm>
      </p:grpSpPr>
      <p:sp>
        <p:nvSpPr>
          <p:cNvPr id="17"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封面">
    <p:spTree>
      <p:nvGrpSpPr>
        <p:cNvPr id="1" name=""/>
        <p:cNvGrpSpPr/>
        <p:nvPr/>
      </p:nvGrpSpPr>
      <p:grpSpPr>
        <a:xfrm>
          <a:off x="0" y="0"/>
          <a:ext cx="0" cy="0"/>
          <a:chOff x="0" y="0"/>
          <a:chExt cx="0" cy="0"/>
        </a:xfrm>
      </p:grpSpPr>
      <p:pic>
        <p:nvPicPr>
          <p:cNvPr id="24" name="图片 1" descr="图片 1"/>
          <p:cNvPicPr>
            <a:picLocks noChangeAspect="1"/>
          </p:cNvPicPr>
          <p:nvPr/>
        </p:nvPicPr>
        <p:blipFill>
          <a:blip r:embed="rId2" cstate="print"/>
          <a:stretch>
            <a:fillRect/>
          </a:stretch>
        </p:blipFill>
        <p:spPr>
          <a:xfrm>
            <a:off x="0" y="5314950"/>
            <a:ext cx="12192000" cy="1543050"/>
          </a:xfrm>
          <a:prstGeom prst="rect">
            <a:avLst/>
          </a:prstGeom>
          <a:ln w="12700">
            <a:miter lim="400000"/>
          </a:ln>
        </p:spPr>
      </p:pic>
      <p:sp>
        <p:nvSpPr>
          <p:cNvPr id="25" name="矩形 4"/>
          <p:cNvSpPr/>
          <p:nvPr/>
        </p:nvSpPr>
        <p:spPr>
          <a:xfrm>
            <a:off x="0" y="0"/>
            <a:ext cx="12192000" cy="6858000"/>
          </a:xfrm>
          <a:prstGeom prst="rect">
            <a:avLst/>
          </a:prstGeom>
          <a:solidFill>
            <a:srgbClr val="131415"/>
          </a:solidFill>
          <a:ln w="12700">
            <a:miter lim="400000"/>
          </a:ln>
        </p:spPr>
        <p:txBody>
          <a:bodyPr lIns="45719" rIns="45719" anchor="ctr"/>
          <a:lstStyle/>
          <a:p>
            <a:pPr algn="ctr">
              <a:defRPr>
                <a:solidFill>
                  <a:srgbClr val="FFFFFF"/>
                </a:solidFill>
              </a:defRPr>
            </a:pPr>
            <a:endParaRPr/>
          </a:p>
        </p:txBody>
      </p:sp>
      <p:pic>
        <p:nvPicPr>
          <p:cNvPr id="26" name="图片 6" descr="图片 6"/>
          <p:cNvPicPr>
            <a:picLocks noChangeAspect="1"/>
          </p:cNvPicPr>
          <p:nvPr/>
        </p:nvPicPr>
        <p:blipFill>
          <a:blip r:embed="rId3" cstate="print">
            <a:alphaModFix amt="15000"/>
          </a:blip>
          <a:stretch>
            <a:fillRect/>
          </a:stretch>
        </p:blipFill>
        <p:spPr>
          <a:xfrm>
            <a:off x="-924790" y="-854016"/>
            <a:ext cx="14041578" cy="7459590"/>
          </a:xfrm>
          <a:prstGeom prst="rect">
            <a:avLst/>
          </a:prstGeom>
          <a:ln w="12700">
            <a:miter lim="400000"/>
          </a:ln>
        </p:spPr>
      </p:pic>
      <p:sp>
        <p:nvSpPr>
          <p:cNvPr id="27" name="直线连接符 8"/>
          <p:cNvSpPr/>
          <p:nvPr/>
        </p:nvSpPr>
        <p:spPr>
          <a:xfrm flipH="1">
            <a:off x="8760296" y="-27385"/>
            <a:ext cx="3456026" cy="2233747"/>
          </a:xfrm>
          <a:prstGeom prst="line">
            <a:avLst/>
          </a:prstGeom>
          <a:ln w="12700">
            <a:solidFill>
              <a:srgbClr val="FFFFFF">
                <a:alpha val="30000"/>
              </a:srgbClr>
            </a:solidFill>
          </a:ln>
        </p:spPr>
        <p:txBody>
          <a:bodyPr lIns="45719" rIns="45719"/>
          <a:lstStyle/>
          <a:p>
            <a:endParaRPr/>
          </a:p>
        </p:txBody>
      </p:sp>
      <p:sp>
        <p:nvSpPr>
          <p:cNvPr id="28" name="矩形 18"/>
          <p:cNvSpPr/>
          <p:nvPr/>
        </p:nvSpPr>
        <p:spPr>
          <a:xfrm>
            <a:off x="0" y="4869160"/>
            <a:ext cx="12192000" cy="1944217"/>
          </a:xfrm>
          <a:prstGeom prst="rect">
            <a:avLst/>
          </a:prstGeom>
          <a:gradFill>
            <a:gsLst>
              <a:gs pos="0">
                <a:srgbClr val="131415">
                  <a:alpha val="0"/>
                </a:srgbClr>
              </a:gs>
              <a:gs pos="100000">
                <a:srgbClr val="131415"/>
              </a:gs>
            </a:gsLst>
            <a:lin ang="5400000"/>
          </a:gradFill>
          <a:ln w="12700">
            <a:miter lim="400000"/>
          </a:ln>
        </p:spPr>
        <p:txBody>
          <a:bodyPr lIns="45719" rIns="45719" anchor="ctr"/>
          <a:lstStyle/>
          <a:p>
            <a:pPr algn="ctr">
              <a:defRPr>
                <a:solidFill>
                  <a:srgbClr val="FFFFFF"/>
                </a:solidFill>
              </a:defRPr>
            </a:pPr>
            <a:endParaRPr/>
          </a:p>
        </p:txBody>
      </p:sp>
      <p:sp>
        <p:nvSpPr>
          <p:cNvPr id="29" name="直线连接符 10"/>
          <p:cNvSpPr/>
          <p:nvPr/>
        </p:nvSpPr>
        <p:spPr>
          <a:xfrm flipH="1">
            <a:off x="-600744" y="5129976"/>
            <a:ext cx="3272996" cy="2115449"/>
          </a:xfrm>
          <a:prstGeom prst="line">
            <a:avLst/>
          </a:prstGeom>
          <a:ln w="19050">
            <a:solidFill>
              <a:srgbClr val="FFFFFF">
                <a:alpha val="30000"/>
              </a:srgbClr>
            </a:solidFill>
          </a:ln>
        </p:spPr>
        <p:txBody>
          <a:bodyPr lIns="45719" rIns="45719"/>
          <a:lstStyle/>
          <a:p>
            <a:endParaRPr/>
          </a:p>
        </p:txBody>
      </p:sp>
      <p:pic>
        <p:nvPicPr>
          <p:cNvPr id="30" name="图形 20" descr="图形 20"/>
          <p:cNvPicPr>
            <a:picLocks noChangeAspect="1"/>
          </p:cNvPicPr>
          <p:nvPr/>
        </p:nvPicPr>
        <p:blipFill>
          <a:blip r:embed="rId4" cstate="print"/>
          <a:srcRect b="38116"/>
          <a:stretch>
            <a:fillRect/>
          </a:stretch>
        </p:blipFill>
        <p:spPr>
          <a:xfrm>
            <a:off x="10560495" y="6093295"/>
            <a:ext cx="1235728" cy="764705"/>
          </a:xfrm>
          <a:prstGeom prst="rect">
            <a:avLst/>
          </a:prstGeom>
          <a:ln w="12700">
            <a:miter lim="400000"/>
          </a:ln>
        </p:spPr>
      </p:pic>
      <p:pic>
        <p:nvPicPr>
          <p:cNvPr id="31" name="图形 21" descr="图形 21"/>
          <p:cNvPicPr>
            <a:picLocks noChangeAspect="1"/>
          </p:cNvPicPr>
          <p:nvPr/>
        </p:nvPicPr>
        <p:blipFill>
          <a:blip r:embed="rId4" cstate="print"/>
          <a:srcRect l="218" t="52007" b="261"/>
          <a:stretch>
            <a:fillRect/>
          </a:stretch>
        </p:blipFill>
        <p:spPr>
          <a:xfrm>
            <a:off x="263352" y="0"/>
            <a:ext cx="1956941" cy="936102"/>
          </a:xfrm>
          <a:prstGeom prst="rect">
            <a:avLst/>
          </a:prstGeom>
          <a:ln w="12700">
            <a:miter lim="400000"/>
          </a:ln>
        </p:spPr>
      </p:pic>
      <p:sp>
        <p:nvSpPr>
          <p:cNvPr id="3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PT正文">
    <p:spTree>
      <p:nvGrpSpPr>
        <p:cNvPr id="1" name=""/>
        <p:cNvGrpSpPr/>
        <p:nvPr/>
      </p:nvGrpSpPr>
      <p:grpSpPr>
        <a:xfrm>
          <a:off x="0" y="0"/>
          <a:ext cx="0" cy="0"/>
          <a:chOff x="0" y="0"/>
          <a:chExt cx="0" cy="0"/>
        </a:xfrm>
      </p:grpSpPr>
      <p:sp>
        <p:nvSpPr>
          <p:cNvPr id="39" name="标题文本"/>
          <p:cNvSpPr txBox="1">
            <a:spLocks noGrp="1"/>
          </p:cNvSpPr>
          <p:nvPr>
            <p:ph type="title"/>
          </p:nvPr>
        </p:nvSpPr>
        <p:spPr>
          <a:xfrm>
            <a:off x="391689" y="255851"/>
            <a:ext cx="9432414" cy="334962"/>
          </a:xfrm>
          <a:prstGeom prst="rect">
            <a:avLst/>
          </a:prstGeom>
        </p:spPr>
        <p:txBody>
          <a:bodyPr>
            <a:normAutofit/>
          </a:bodyPr>
          <a:lstStyle>
            <a:lvl1pPr algn="l">
              <a:defRPr sz="2000" b="1">
                <a:solidFill>
                  <a:srgbClr val="404040"/>
                </a:solidFill>
              </a:defRPr>
            </a:lvl1pPr>
          </a:lstStyle>
          <a:p>
            <a:r>
              <a:t>标题文本</a:t>
            </a:r>
          </a:p>
        </p:txBody>
      </p:sp>
      <p:pic>
        <p:nvPicPr>
          <p:cNvPr id="40" name="图形 3" descr="图形 3"/>
          <p:cNvPicPr>
            <a:picLocks noChangeAspect="1"/>
          </p:cNvPicPr>
          <p:nvPr/>
        </p:nvPicPr>
        <p:blipFill>
          <a:blip r:embed="rId2" cstate="print"/>
          <a:stretch>
            <a:fillRect/>
          </a:stretch>
        </p:blipFill>
        <p:spPr>
          <a:xfrm>
            <a:off x="131505" y="315319"/>
            <a:ext cx="216025" cy="216025"/>
          </a:xfrm>
          <a:prstGeom prst="rect">
            <a:avLst/>
          </a:prstGeom>
          <a:ln w="12700">
            <a:miter lim="400000"/>
          </a:ln>
        </p:spPr>
      </p:pic>
      <p:pic>
        <p:nvPicPr>
          <p:cNvPr id="41" name="图形 10" descr="图形 10"/>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sp>
        <p:nvSpPr>
          <p:cNvPr id="4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结尾">
    <p:spTree>
      <p:nvGrpSpPr>
        <p:cNvPr id="1" name=""/>
        <p:cNvGrpSpPr/>
        <p:nvPr/>
      </p:nvGrpSpPr>
      <p:grpSpPr>
        <a:xfrm>
          <a:off x="0" y="0"/>
          <a:ext cx="0" cy="0"/>
          <a:chOff x="0" y="0"/>
          <a:chExt cx="0" cy="0"/>
        </a:xfrm>
      </p:grpSpPr>
      <p:sp>
        <p:nvSpPr>
          <p:cNvPr id="49"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50"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51"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2" name="图片 14" descr="图片 14"/>
          <p:cNvPicPr>
            <a:picLocks noChangeAspect="1"/>
          </p:cNvPicPr>
          <p:nvPr/>
        </p:nvPicPr>
        <p:blipFill>
          <a:blip r:embed="rId2" cstate="print">
            <a:alphaModFix amt="38000"/>
          </a:blip>
          <a:stretch>
            <a:fillRect/>
          </a:stretch>
        </p:blipFill>
        <p:spPr>
          <a:xfrm>
            <a:off x="-924790" y="-854016"/>
            <a:ext cx="14041578" cy="7459590"/>
          </a:xfrm>
          <a:prstGeom prst="rect">
            <a:avLst/>
          </a:prstGeom>
          <a:ln w="12700">
            <a:miter lim="400000"/>
          </a:ln>
        </p:spPr>
      </p:pic>
      <p:pic>
        <p:nvPicPr>
          <p:cNvPr id="53" name="图形 19" descr="图形 19"/>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pic>
        <p:nvPicPr>
          <p:cNvPr id="54" name="图形 20" descr="图形 20"/>
          <p:cNvPicPr>
            <a:picLocks noChangeAspect="1"/>
          </p:cNvPicPr>
          <p:nvPr/>
        </p:nvPicPr>
        <p:blipFill>
          <a:blip r:embed="rId3" cstate="print"/>
          <a:srcRect l="218" t="52007" b="261"/>
          <a:stretch>
            <a:fillRect/>
          </a:stretch>
        </p:blipFill>
        <p:spPr>
          <a:xfrm>
            <a:off x="263352" y="0"/>
            <a:ext cx="1956941" cy="936102"/>
          </a:xfrm>
          <a:prstGeom prst="rect">
            <a:avLst/>
          </a:prstGeom>
          <a:ln w="12700">
            <a:miter lim="400000"/>
          </a:ln>
        </p:spPr>
      </p:pic>
      <p:pic>
        <p:nvPicPr>
          <p:cNvPr id="55" name="图形 4" descr="图形 4"/>
          <p:cNvPicPr>
            <a:picLocks noChangeAspect="1"/>
          </p:cNvPicPr>
          <p:nvPr/>
        </p:nvPicPr>
        <p:blipFill>
          <a:blip r:embed="rId4" cstate="print">
            <a:alphaModFix amt="48000"/>
          </a:blip>
          <a:stretch>
            <a:fillRect/>
          </a:stretch>
        </p:blipFill>
        <p:spPr>
          <a:xfrm>
            <a:off x="4013398" y="723636"/>
            <a:ext cx="3971250" cy="5673212"/>
          </a:xfrm>
          <a:prstGeom prst="rect">
            <a:avLst/>
          </a:prstGeom>
          <a:ln w="12700">
            <a:miter lim="400000"/>
          </a:ln>
        </p:spPr>
      </p:pic>
      <p:sp>
        <p:nvSpPr>
          <p:cNvPr id="56" name="文本框 1"/>
          <p:cNvSpPr txBox="1"/>
          <p:nvPr/>
        </p:nvSpPr>
        <p:spPr>
          <a:xfrm>
            <a:off x="4413527" y="2636911"/>
            <a:ext cx="3152141" cy="1043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5400" b="1" spc="600">
                <a:solidFill>
                  <a:srgbClr val="F0863D"/>
                </a:solidFill>
                <a:latin typeface="+mj-lt"/>
                <a:ea typeface="+mj-ea"/>
                <a:cs typeface="+mj-cs"/>
                <a:sym typeface="Helvetica"/>
              </a:defRPr>
            </a:lvl1pPr>
          </a:lstStyle>
          <a:p>
            <a:pPr>
              <a:defRPr>
                <a:latin typeface="Verdana"/>
                <a:ea typeface="Verdana"/>
                <a:cs typeface="Verdana"/>
                <a:sym typeface="Verdana"/>
              </a:defRPr>
            </a:pPr>
            <a:r>
              <a:rPr>
                <a:latin typeface="+mj-lt"/>
                <a:ea typeface="+mj-ea"/>
                <a:cs typeface="+mj-cs"/>
                <a:sym typeface="Helvetica"/>
              </a:rPr>
              <a:t>感谢观看</a:t>
            </a:r>
          </a:p>
        </p:txBody>
      </p:sp>
      <p:sp>
        <p:nvSpPr>
          <p:cNvPr id="57" name="文本框 2"/>
          <p:cNvSpPr txBox="1"/>
          <p:nvPr/>
        </p:nvSpPr>
        <p:spPr>
          <a:xfrm>
            <a:off x="5232084" y="3560241"/>
            <a:ext cx="1383208"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pc="600">
                <a:solidFill>
                  <a:srgbClr val="404040"/>
                </a:solidFill>
              </a:defRPr>
            </a:lvl1pPr>
          </a:lstStyle>
          <a:p>
            <a:r>
              <a:t>Thanks</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EDE85-5E68-AA4C-A05F-34729B00ADF0}"/>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3EC438C6-7977-9644-AA75-B0A285E20366}"/>
              </a:ext>
            </a:extLst>
          </p:cNvPr>
          <p:cNvSpPr>
            <a:spLocks noGrp="1"/>
          </p:cNvSpPr>
          <p:nvPr>
            <p:ph type="sldNum" sz="quarter" idx="10"/>
          </p:nvPr>
        </p:nvSpPr>
        <p:spPr/>
        <p:txBody>
          <a:bodyPr/>
          <a:lstStyle/>
          <a:p>
            <a:fld id="{86CB4B4D-7CA3-9044-876B-883B54F8677D}" type="slidenum">
              <a:rPr lang="en-US" altLang="zh-CN" smtClean="0"/>
              <a:pPr/>
              <a:t>‹#›</a:t>
            </a:fld>
            <a:endParaRPr lang="en-US" altLang="zh-CN"/>
          </a:p>
        </p:txBody>
      </p:sp>
    </p:spTree>
    <p:extLst>
      <p:ext uri="{BB962C8B-B14F-4D97-AF65-F5344CB8AC3E}">
        <p14:creationId xmlns:p14="http://schemas.microsoft.com/office/powerpoint/2010/main" val="34455899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3"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4"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 name="图片 14" descr="图片 14"/>
          <p:cNvPicPr>
            <a:picLocks noChangeAspect="1"/>
          </p:cNvPicPr>
          <p:nvPr/>
        </p:nvPicPr>
        <p:blipFill>
          <a:blip r:embed="rId7" cstate="print">
            <a:alphaModFix amt="38000"/>
          </a:blip>
          <a:stretch>
            <a:fillRect/>
          </a:stretch>
        </p:blipFill>
        <p:spPr>
          <a:xfrm>
            <a:off x="-924790" y="-854016"/>
            <a:ext cx="14041578" cy="7459590"/>
          </a:xfrm>
          <a:prstGeom prst="rect">
            <a:avLst/>
          </a:prstGeom>
          <a:ln w="12700">
            <a:miter lim="400000"/>
          </a:ln>
        </p:spPr>
      </p:pic>
      <p:pic>
        <p:nvPicPr>
          <p:cNvPr id="6" name="图形 19" descr="图形 19"/>
          <p:cNvPicPr>
            <a:picLocks noChangeAspect="1"/>
          </p:cNvPicPr>
          <p:nvPr/>
        </p:nvPicPr>
        <p:blipFill>
          <a:blip r:embed="rId8" cstate="print"/>
          <a:srcRect b="38116"/>
          <a:stretch>
            <a:fillRect/>
          </a:stretch>
        </p:blipFill>
        <p:spPr>
          <a:xfrm>
            <a:off x="10560495" y="6093295"/>
            <a:ext cx="1235728" cy="764705"/>
          </a:xfrm>
          <a:prstGeom prst="rect">
            <a:avLst/>
          </a:prstGeom>
          <a:ln w="12700">
            <a:miter lim="400000"/>
          </a:ln>
        </p:spPr>
      </p:pic>
      <p:pic>
        <p:nvPicPr>
          <p:cNvPr id="7" name="图形 20" descr="图形 20"/>
          <p:cNvPicPr>
            <a:picLocks noChangeAspect="1"/>
          </p:cNvPicPr>
          <p:nvPr/>
        </p:nvPicPr>
        <p:blipFill>
          <a:blip r:embed="rId8" cstate="print"/>
          <a:srcRect l="218" t="52007" b="261"/>
          <a:stretch>
            <a:fillRect/>
          </a:stretch>
        </p:blipFill>
        <p:spPr>
          <a:xfrm>
            <a:off x="263352" y="0"/>
            <a:ext cx="1956941" cy="936102"/>
          </a:xfrm>
          <a:prstGeom prst="rect">
            <a:avLst/>
          </a:prstGeom>
          <a:ln w="12700">
            <a:miter lim="400000"/>
          </a:ln>
        </p:spPr>
      </p:pic>
      <p:sp>
        <p:nvSpPr>
          <p:cNvPr id="8"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标题文本</a:t>
            </a:r>
          </a:p>
        </p:txBody>
      </p:sp>
      <p:sp>
        <p:nvSpPr>
          <p:cNvPr id="9"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10"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5pPr>
      <a:lvl6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6pPr>
      <a:lvl7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7pPr>
      <a:lvl8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8pPr>
      <a:lvl9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image" Target="../media/image37.tiff"/><Relationship Id="rId1" Type="http://schemas.openxmlformats.org/officeDocument/2006/relationships/slideLayout" Target="../slideLayouts/slideLayout3.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1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3.xml"/><Relationship Id="rId4" Type="http://schemas.openxmlformats.org/officeDocument/2006/relationships/image" Target="../media/image45.tiff"/></Relationships>
</file>

<file path=ppt/slides/_rels/slide1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0.tiff"/><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3.xml"/><Relationship Id="rId5" Type="http://schemas.openxmlformats.org/officeDocument/2006/relationships/image" Target="../media/image49.tiff"/><Relationship Id="rId4" Type="http://schemas.openxmlformats.org/officeDocument/2006/relationships/image" Target="../media/image48.tiff"/></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tiff"/><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0.tiff"/><Relationship Id="rId2" Type="http://schemas.openxmlformats.org/officeDocument/2006/relationships/tags" Target="../tags/tag5.xml"/><Relationship Id="rId1" Type="http://schemas.openxmlformats.org/officeDocument/2006/relationships/tags" Target="../tags/tag4.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loudCare 5.0"/>
          <p:cNvSpPr txBox="1"/>
          <p:nvPr/>
        </p:nvSpPr>
        <p:spPr>
          <a:xfrm>
            <a:off x="1847528" y="1628800"/>
            <a:ext cx="7920880"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5000"/>
            </a:pPr>
            <a:r>
              <a:rPr lang="en" altLang="zh-CN" sz="4000" dirty="0">
                <a:latin typeface="Microsoft YaHei" panose="020B0503020204020204" pitchFamily="34" charset="-122"/>
                <a:ea typeface="Microsoft YaHei" panose="020B0503020204020204" pitchFamily="34" charset="-122"/>
              </a:rPr>
              <a:t>Elasticsearch</a:t>
            </a:r>
            <a:r>
              <a:rPr lang="zh-CN" altLang="en-US" sz="4000" dirty="0">
                <a:latin typeface="微软雅黑" pitchFamily="34" charset="-122"/>
                <a:ea typeface="微软雅黑" pitchFamily="34" charset="-122"/>
              </a:rPr>
              <a:t>监测最佳实践方案</a:t>
            </a:r>
          </a:p>
          <a:p>
            <a:pPr algn="ctr">
              <a:defRPr sz="5000"/>
            </a:pPr>
            <a:endParaRPr lang="zh-CN" altLang="en-US" sz="4000" dirty="0">
              <a:solidFill>
                <a:srgbClr val="FF5400"/>
              </a:solidFill>
              <a:latin typeface="微软雅黑" pitchFamily="34" charset="-122"/>
              <a:ea typeface="微软雅黑" pitchFamily="34" charset="-122"/>
            </a:endParaRPr>
          </a:p>
        </p:txBody>
      </p:sp>
      <p:sp>
        <p:nvSpPr>
          <p:cNvPr id="78" name="数据智能保障核心业务"/>
          <p:cNvSpPr txBox="1"/>
          <p:nvPr/>
        </p:nvSpPr>
        <p:spPr>
          <a:xfrm>
            <a:off x="4391806" y="2336107"/>
            <a:ext cx="9239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atin typeface="+mj-lt"/>
                <a:ea typeface="+mj-ea"/>
                <a:cs typeface="+mj-cs"/>
                <a:sym typeface="Helvetica"/>
              </a:defRPr>
            </a:lvl1pPr>
          </a:lstStyle>
          <a:p>
            <a:endParaRPr dirty="0">
              <a:latin typeface="微软雅黑" pitchFamily="34" charset="-122"/>
              <a:ea typeface="微软雅黑" pitchFamily="34" charset="-122"/>
            </a:endParaRPr>
          </a:p>
        </p:txBody>
      </p:sp>
      <p:pic>
        <p:nvPicPr>
          <p:cNvPr id="80" name="图像" descr="图像"/>
          <p:cNvPicPr>
            <a:picLocks noChangeAspect="1"/>
          </p:cNvPicPr>
          <p:nvPr/>
        </p:nvPicPr>
        <p:blipFill>
          <a:blip r:embed="rId2" cstate="print"/>
          <a:stretch>
            <a:fillRect/>
          </a:stretch>
        </p:blipFill>
        <p:spPr>
          <a:xfrm>
            <a:off x="6492172" y="5494647"/>
            <a:ext cx="1767143" cy="279350"/>
          </a:xfrm>
          <a:prstGeom prst="rect">
            <a:avLst/>
          </a:prstGeom>
          <a:ln w="12700">
            <a:miter lim="400000"/>
          </a:ln>
        </p:spPr>
      </p:pic>
      <p:pic>
        <p:nvPicPr>
          <p:cNvPr id="81" name="图像" descr="图像"/>
          <p:cNvPicPr>
            <a:picLocks noChangeAspect="1"/>
          </p:cNvPicPr>
          <p:nvPr/>
        </p:nvPicPr>
        <p:blipFill>
          <a:blip r:embed="rId3" cstate="print"/>
          <a:stretch>
            <a:fillRect/>
          </a:stretch>
        </p:blipFill>
        <p:spPr>
          <a:xfrm>
            <a:off x="3932685" y="5456096"/>
            <a:ext cx="1658263" cy="381852"/>
          </a:xfrm>
          <a:prstGeom prst="rect">
            <a:avLst/>
          </a:prstGeom>
          <a:ln w="12700">
            <a:miter lim="400000"/>
          </a:ln>
        </p:spPr>
      </p:pic>
      <p:sp>
        <p:nvSpPr>
          <p:cNvPr id="82" name="线条"/>
          <p:cNvSpPr/>
          <p:nvPr/>
        </p:nvSpPr>
        <p:spPr>
          <a:xfrm flipV="1">
            <a:off x="6095999" y="5259492"/>
            <a:ext cx="1" cy="749659"/>
          </a:xfrm>
          <a:prstGeom prst="line">
            <a:avLst/>
          </a:prstGeom>
          <a:ln w="25400">
            <a:solidFill>
              <a:srgbClr val="DDDDDD"/>
            </a:solidFill>
          </a:ln>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E0AC6AB-30B2-4544-92F5-F8EF7BEEBF55}"/>
              </a:ext>
            </a:extLst>
          </p:cNvPr>
          <p:cNvSpPr>
            <a:spLocks noGrp="1"/>
          </p:cNvSpPr>
          <p:nvPr>
            <p:ph type="title"/>
          </p:nvPr>
        </p:nvSpPr>
        <p:spPr/>
        <p:txBody>
          <a:bodyPr>
            <a:normAutofit fontScale="90000"/>
          </a:bodyPr>
          <a:lstStyle/>
          <a:p>
            <a:r>
              <a:rPr lang="zh-CN" altLang="en-US" dirty="0"/>
              <a:t>主机的网络和系统 </a:t>
            </a:r>
          </a:p>
        </p:txBody>
      </p:sp>
      <p:pic>
        <p:nvPicPr>
          <p:cNvPr id="4" name="图片 3">
            <a:extLst>
              <a:ext uri="{FF2B5EF4-FFF2-40B4-BE49-F238E27FC236}">
                <a16:creationId xmlns:a16="http://schemas.microsoft.com/office/drawing/2014/main" id="{9CFE999B-A5AA-DB44-8397-E010DB5AFD8B}"/>
              </a:ext>
            </a:extLst>
          </p:cNvPr>
          <p:cNvPicPr>
            <a:picLocks noChangeAspect="1"/>
          </p:cNvPicPr>
          <p:nvPr/>
        </p:nvPicPr>
        <p:blipFill>
          <a:blip r:embed="rId2"/>
          <a:stretch>
            <a:fillRect/>
          </a:stretch>
        </p:blipFill>
        <p:spPr>
          <a:xfrm>
            <a:off x="263352" y="836712"/>
            <a:ext cx="5904656" cy="2448272"/>
          </a:xfrm>
          <a:prstGeom prst="rect">
            <a:avLst/>
          </a:prstGeom>
        </p:spPr>
      </p:pic>
      <p:sp>
        <p:nvSpPr>
          <p:cNvPr id="6" name="文本框 5">
            <a:extLst>
              <a:ext uri="{FF2B5EF4-FFF2-40B4-BE49-F238E27FC236}">
                <a16:creationId xmlns:a16="http://schemas.microsoft.com/office/drawing/2014/main" id="{ADD69C5B-DC9E-1548-BF43-EE6FA23BDDE7}"/>
              </a:ext>
            </a:extLst>
          </p:cNvPr>
          <p:cNvSpPr txBox="1"/>
          <p:nvPr/>
        </p:nvSpPr>
        <p:spPr>
          <a:xfrm>
            <a:off x="6384032" y="590813"/>
            <a:ext cx="5688632" cy="6340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磁盘空间</a:t>
            </a:r>
            <a:r>
              <a:rPr lang="en-US" altLang="zh-CN" sz="1400" b="1" dirty="0">
                <a:latin typeface="Microsoft YaHei" panose="020B0503020204020204" pitchFamily="34" charset="-122"/>
                <a:ea typeface="Microsoft YaHei" panose="020B0503020204020204" pitchFamily="34" charset="-122"/>
              </a:rPr>
              <a:t>: </a:t>
            </a:r>
            <a:r>
              <a:rPr lang="zh-CN" altLang="en-US" sz="1400" dirty="0"/>
              <a:t>如果</a:t>
            </a:r>
            <a:r>
              <a:rPr lang="en" altLang="zh-CN" sz="1400" dirty="0"/>
              <a:t>Elasticsearch</a:t>
            </a:r>
            <a:r>
              <a:rPr lang="zh-CN" altLang="en-US" sz="1400" dirty="0"/>
              <a:t>集群是大量写入操作，则此指标特别重要。我们肯定不希望磁盘空间用完，因为这样将无法插入或更新任何内容并且该节点可能会挂掉。如果某个节点上的可用磁盘空间不足</a:t>
            </a:r>
            <a:r>
              <a:rPr lang="en-US" altLang="zh-CN" sz="1400" dirty="0"/>
              <a:t>20%</a:t>
            </a:r>
            <a:r>
              <a:rPr lang="zh-CN" altLang="en-US" sz="1400" dirty="0"/>
              <a:t>，则可能需要使用</a:t>
            </a:r>
            <a:r>
              <a:rPr lang="en" altLang="zh-CN" sz="1400" dirty="0"/>
              <a:t>Curator</a:t>
            </a:r>
            <a:r>
              <a:rPr lang="zh-CN" altLang="en-US" sz="1400" dirty="0"/>
              <a:t>之类的工具来删除该节点上驻留的某些索引，这些索引占用了过多的磁盘空间。如果无法删除索引，则另一种选择是添加更多节点，并让主节点负责在新节点之间自动重新分配分片。</a:t>
            </a:r>
            <a:endParaRPr lang="en-US" altLang="zh-CN" sz="1400" dirty="0"/>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节点的</a:t>
            </a:r>
            <a:r>
              <a:rPr lang="en" altLang="zh-CN" sz="1400" b="1" dirty="0">
                <a:latin typeface="Microsoft YaHei" panose="020B0503020204020204" pitchFamily="34" charset="-122"/>
                <a:ea typeface="Microsoft YaHei" panose="020B0503020204020204" pitchFamily="34" charset="-122"/>
              </a:rPr>
              <a:t>CPU</a:t>
            </a:r>
            <a:r>
              <a:rPr lang="zh-CN" altLang="en-US" sz="1400" b="1" dirty="0">
                <a:latin typeface="Microsoft YaHei" panose="020B0503020204020204" pitchFamily="34" charset="-122"/>
                <a:ea typeface="Microsoft YaHei" panose="020B0503020204020204" pitchFamily="34" charset="-122"/>
              </a:rPr>
              <a:t>利用率</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在每个节点的内置视图中</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可视化</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使用情况可能会有所帮助。以查看一种类型的节点相对于另一种类型是否活动过多。如果看到</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使用率增加，可以通过查看线程栈是由于繁重的搜索还是索引的工作量引起的，有必要的话可以通过重建索引来进行调优降低节点</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利用率。</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网络字节发送</a:t>
            </a:r>
            <a:r>
              <a:rPr lang="en-US" altLang="zh-CN" sz="1400" b="1"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接收</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节点之间的通信是平衡群集的关键组成部分。需要监视网络，以确保其运行状况良好</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提供了有关集群通信的传输指标，可以查看发送和接收的字节率来查看网络正在接收多少流量。 </a:t>
            </a: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HTTP</a:t>
            </a:r>
            <a:r>
              <a:rPr lang="zh-CN" altLang="en-US" sz="1400" b="1" dirty="0">
                <a:latin typeface="Microsoft YaHei" panose="020B0503020204020204" pitchFamily="34" charset="-122"/>
                <a:ea typeface="Microsoft YaHei" panose="020B0503020204020204" pitchFamily="34" charset="-122"/>
              </a:rPr>
              <a:t>链接</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以</a:t>
            </a:r>
            <a:r>
              <a:rPr lang="en" altLang="zh-CN" sz="1400" dirty="0">
                <a:latin typeface="Microsoft YaHei" panose="020B0503020204020204" pitchFamily="34" charset="-122"/>
                <a:ea typeface="Microsoft YaHei" panose="020B0503020204020204" pitchFamily="34" charset="-122"/>
              </a:rPr>
              <a:t>Java</a:t>
            </a:r>
            <a:r>
              <a:rPr lang="zh-CN" altLang="en-US" sz="1400" dirty="0">
                <a:latin typeface="Microsoft YaHei" panose="020B0503020204020204" pitchFamily="34" charset="-122"/>
                <a:ea typeface="Microsoft YaHei" panose="020B0503020204020204" pitchFamily="34" charset="-122"/>
              </a:rPr>
              <a:t>以外的任何语言发送的请求将使用</a:t>
            </a:r>
            <a:r>
              <a:rPr lang="en" altLang="zh-CN" sz="1400" dirty="0" err="1">
                <a:latin typeface="Microsoft YaHei" panose="020B0503020204020204" pitchFamily="34" charset="-122"/>
                <a:ea typeface="Microsoft YaHei" panose="020B0503020204020204" pitchFamily="34" charset="-122"/>
              </a:rPr>
              <a:t>restul</a:t>
            </a:r>
            <a:r>
              <a:rPr lang="en" altLang="zh-CN" sz="1400" dirty="0">
                <a:latin typeface="Microsoft YaHei" panose="020B0503020204020204" pitchFamily="34" charset="-122"/>
                <a:ea typeface="Microsoft YaHei" panose="020B0503020204020204" pitchFamily="34" charset="-122"/>
              </a:rPr>
              <a:t> API</a:t>
            </a:r>
            <a:r>
              <a:rPr lang="zh-CN" altLang="en-US" sz="1400" dirty="0">
                <a:latin typeface="Microsoft YaHei" panose="020B0503020204020204" pitchFamily="34" charset="-122"/>
                <a:ea typeface="Microsoft YaHei" panose="020B0503020204020204" pitchFamily="34" charset="-122"/>
              </a:rPr>
              <a:t>通过</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与</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进行通信。如果打开的</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连接的总数不断增加，则表明</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客户端无法正确建立持久连接。重新建立连接将使请求响应时间增加毫秒甚至几秒钟。所以要确保已正确配置客户端，以避免对性能造成负面影响，或使用已正确配置</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连接到</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客户端。 </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失败请求数</a:t>
            </a:r>
            <a:r>
              <a:rPr lang="zh-CN" altLang="en-US" sz="1400" dirty="0">
                <a:latin typeface="Microsoft YaHei" panose="020B0503020204020204" pitchFamily="34" charset="-122"/>
                <a:ea typeface="Microsoft YaHei" panose="020B0503020204020204" pitchFamily="34" charset="-122"/>
              </a:rPr>
              <a:t>：观察索引失败请求数这个指标及时的发现并清除无效索引。</a:t>
            </a:r>
          </a:p>
          <a:p>
            <a:br>
              <a:rPr lang="zh-CN" altLang="en-US" sz="1400" dirty="0">
                <a:latin typeface="Microsoft YaHei" panose="020B0503020204020204" pitchFamily="34" charset="-122"/>
                <a:ea typeface="Microsoft YaHei" panose="020B0503020204020204" pitchFamily="34" charset="-122"/>
              </a:rPr>
            </a:br>
            <a:endParaRPr lang="zh-CN" altLang="en-US"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8" name="图片 7">
            <a:extLst>
              <a:ext uri="{FF2B5EF4-FFF2-40B4-BE49-F238E27FC236}">
                <a16:creationId xmlns:a16="http://schemas.microsoft.com/office/drawing/2014/main" id="{22AB9BEA-07BD-4F42-9521-B34DDFD4E94A}"/>
              </a:ext>
            </a:extLst>
          </p:cNvPr>
          <p:cNvPicPr>
            <a:picLocks noChangeAspect="1"/>
          </p:cNvPicPr>
          <p:nvPr/>
        </p:nvPicPr>
        <p:blipFill>
          <a:blip r:embed="rId3"/>
          <a:stretch>
            <a:fillRect/>
          </a:stretch>
        </p:blipFill>
        <p:spPr>
          <a:xfrm>
            <a:off x="246836" y="3429000"/>
            <a:ext cx="5921172" cy="936104"/>
          </a:xfrm>
          <a:prstGeom prst="rect">
            <a:avLst/>
          </a:prstGeom>
        </p:spPr>
      </p:pic>
      <p:pic>
        <p:nvPicPr>
          <p:cNvPr id="10" name="图片 9">
            <a:extLst>
              <a:ext uri="{FF2B5EF4-FFF2-40B4-BE49-F238E27FC236}">
                <a16:creationId xmlns:a16="http://schemas.microsoft.com/office/drawing/2014/main" id="{464D7F23-828C-C045-98F1-ACAE41984CEC}"/>
              </a:ext>
            </a:extLst>
          </p:cNvPr>
          <p:cNvPicPr>
            <a:picLocks noChangeAspect="1"/>
          </p:cNvPicPr>
          <p:nvPr/>
        </p:nvPicPr>
        <p:blipFill>
          <a:blip r:embed="rId4"/>
          <a:stretch>
            <a:fillRect/>
          </a:stretch>
        </p:blipFill>
        <p:spPr>
          <a:xfrm>
            <a:off x="263352" y="4365104"/>
            <a:ext cx="5904656" cy="936104"/>
          </a:xfrm>
          <a:prstGeom prst="rect">
            <a:avLst/>
          </a:prstGeom>
        </p:spPr>
      </p:pic>
      <p:pic>
        <p:nvPicPr>
          <p:cNvPr id="14" name="图片 13">
            <a:extLst>
              <a:ext uri="{FF2B5EF4-FFF2-40B4-BE49-F238E27FC236}">
                <a16:creationId xmlns:a16="http://schemas.microsoft.com/office/drawing/2014/main" id="{EE3DB021-C05D-2E49-B51A-F6E5742338D5}"/>
              </a:ext>
            </a:extLst>
          </p:cNvPr>
          <p:cNvPicPr>
            <a:picLocks noChangeAspect="1"/>
          </p:cNvPicPr>
          <p:nvPr/>
        </p:nvPicPr>
        <p:blipFill>
          <a:blip r:embed="rId5"/>
          <a:stretch>
            <a:fillRect/>
          </a:stretch>
        </p:blipFill>
        <p:spPr>
          <a:xfrm>
            <a:off x="263352" y="5651276"/>
            <a:ext cx="2627551" cy="938411"/>
          </a:xfrm>
          <a:prstGeom prst="rect">
            <a:avLst/>
          </a:prstGeom>
        </p:spPr>
      </p:pic>
      <p:pic>
        <p:nvPicPr>
          <p:cNvPr id="5" name="图片 4">
            <a:extLst>
              <a:ext uri="{FF2B5EF4-FFF2-40B4-BE49-F238E27FC236}">
                <a16:creationId xmlns:a16="http://schemas.microsoft.com/office/drawing/2014/main" id="{44E37411-156A-C74F-A428-104C79C3F08F}"/>
              </a:ext>
            </a:extLst>
          </p:cNvPr>
          <p:cNvPicPr>
            <a:picLocks noChangeAspect="1"/>
          </p:cNvPicPr>
          <p:nvPr/>
        </p:nvPicPr>
        <p:blipFill>
          <a:blip r:embed="rId6"/>
          <a:stretch>
            <a:fillRect/>
          </a:stretch>
        </p:blipFill>
        <p:spPr>
          <a:xfrm>
            <a:off x="3215680" y="5373216"/>
            <a:ext cx="2952328" cy="1340499"/>
          </a:xfrm>
          <a:prstGeom prst="rect">
            <a:avLst/>
          </a:prstGeom>
        </p:spPr>
      </p:pic>
    </p:spTree>
    <p:extLst>
      <p:ext uri="{BB962C8B-B14F-4D97-AF65-F5344CB8AC3E}">
        <p14:creationId xmlns:p14="http://schemas.microsoft.com/office/powerpoint/2010/main" val="5034277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sp>
        <p:nvSpPr>
          <p:cNvPr id="7" name="文本框 6">
            <a:extLst>
              <a:ext uri="{FF2B5EF4-FFF2-40B4-BE49-F238E27FC236}">
                <a16:creationId xmlns:a16="http://schemas.microsoft.com/office/drawing/2014/main" id="{76D4504E-7A79-0A4E-B4EC-51786D089DD0}"/>
              </a:ext>
            </a:extLst>
          </p:cNvPr>
          <p:cNvSpPr txBox="1"/>
          <p:nvPr/>
        </p:nvSpPr>
        <p:spPr>
          <a:xfrm>
            <a:off x="551384" y="764704"/>
            <a:ext cx="1058517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搜索请求是</a:t>
            </a:r>
            <a:r>
              <a:rPr lang="en" altLang="zh-CN" sz="1400" dirty="0"/>
              <a:t>Elasticsearch</a:t>
            </a:r>
            <a:r>
              <a:rPr lang="zh-CN" altLang="en-US" sz="1400" dirty="0"/>
              <a:t>中的两个主要请求类型之一。 这些请求在某种程度上类似于传统数据库系统中的读取和写入请求。 </a:t>
            </a:r>
            <a:r>
              <a:rPr lang="en" altLang="zh-CN" sz="1400" dirty="0"/>
              <a:t>Elasticsearch</a:t>
            </a:r>
            <a:r>
              <a:rPr lang="zh-CN" altLang="en-US" sz="1400" dirty="0"/>
              <a:t>提供与搜索过程的两个主要阶段（查询和获取）相对应的度量标准。</a:t>
            </a:r>
          </a:p>
        </p:txBody>
      </p:sp>
      <p:grpSp>
        <p:nvGrpSpPr>
          <p:cNvPr id="26" name="组合 25">
            <a:extLst>
              <a:ext uri="{FF2B5EF4-FFF2-40B4-BE49-F238E27FC236}">
                <a16:creationId xmlns:a16="http://schemas.microsoft.com/office/drawing/2014/main" id="{F45EA986-5321-1D42-A0EF-83E746A21567}"/>
              </a:ext>
            </a:extLst>
          </p:cNvPr>
          <p:cNvGrpSpPr/>
          <p:nvPr/>
        </p:nvGrpSpPr>
        <p:grpSpPr>
          <a:xfrm>
            <a:off x="839416" y="1628800"/>
            <a:ext cx="10125632" cy="4772366"/>
            <a:chOff x="823737" y="1627414"/>
            <a:chExt cx="10125632" cy="4772366"/>
          </a:xfrm>
        </p:grpSpPr>
        <p:grpSp>
          <p:nvGrpSpPr>
            <p:cNvPr id="18" name="组合 17">
              <a:extLst>
                <a:ext uri="{FF2B5EF4-FFF2-40B4-BE49-F238E27FC236}">
                  <a16:creationId xmlns:a16="http://schemas.microsoft.com/office/drawing/2014/main" id="{94D47F44-D49F-A84D-A25C-20A2D70F422F}"/>
                </a:ext>
              </a:extLst>
            </p:cNvPr>
            <p:cNvGrpSpPr/>
            <p:nvPr/>
          </p:nvGrpSpPr>
          <p:grpSpPr>
            <a:xfrm>
              <a:off x="823737" y="1628800"/>
              <a:ext cx="4408167" cy="4770980"/>
              <a:chOff x="356665" y="1628800"/>
              <a:chExt cx="4408167" cy="4770980"/>
            </a:xfrm>
          </p:grpSpPr>
          <p:pic>
            <p:nvPicPr>
              <p:cNvPr id="9" name="图片 8">
                <a:extLst>
                  <a:ext uri="{FF2B5EF4-FFF2-40B4-BE49-F238E27FC236}">
                    <a16:creationId xmlns:a16="http://schemas.microsoft.com/office/drawing/2014/main" id="{C541C854-5249-BB42-A3D0-A83D27AF41D9}"/>
                  </a:ext>
                </a:extLst>
              </p:cNvPr>
              <p:cNvPicPr>
                <a:picLocks noChangeAspect="1"/>
              </p:cNvPicPr>
              <p:nvPr/>
            </p:nvPicPr>
            <p:blipFill>
              <a:blip r:embed="rId2"/>
              <a:stretch>
                <a:fillRect/>
              </a:stretch>
            </p:blipFill>
            <p:spPr>
              <a:xfrm>
                <a:off x="356665" y="1628800"/>
                <a:ext cx="4408167" cy="1247814"/>
              </a:xfrm>
              <a:prstGeom prst="rect">
                <a:avLst/>
              </a:prstGeom>
            </p:spPr>
          </p:pic>
          <p:sp>
            <p:nvSpPr>
              <p:cNvPr id="12" name="文本框 11">
                <a:extLst>
                  <a:ext uri="{FF2B5EF4-FFF2-40B4-BE49-F238E27FC236}">
                    <a16:creationId xmlns:a16="http://schemas.microsoft.com/office/drawing/2014/main" id="{3A7F07B7-C4B4-3148-AA39-1647B2086F3C}"/>
                  </a:ext>
                </a:extLst>
              </p:cNvPr>
              <p:cNvSpPr txBox="1"/>
              <p:nvPr/>
            </p:nvSpPr>
            <p:spPr>
              <a:xfrm>
                <a:off x="1664189" y="2895588"/>
                <a:ext cx="1793118"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客户端向节点</a:t>
                </a:r>
                <a:r>
                  <a:rPr lang="en-US" altLang="zh-CN" sz="1050" dirty="0"/>
                  <a:t>2</a:t>
                </a:r>
                <a:r>
                  <a:rPr lang="zh-CN" altLang="en-US" sz="1050" dirty="0"/>
                  <a:t>发送搜索请求</a:t>
                </a:r>
              </a:p>
            </p:txBody>
          </p:sp>
          <p:pic>
            <p:nvPicPr>
              <p:cNvPr id="13" name="图片 12">
                <a:extLst>
                  <a:ext uri="{FF2B5EF4-FFF2-40B4-BE49-F238E27FC236}">
                    <a16:creationId xmlns:a16="http://schemas.microsoft.com/office/drawing/2014/main" id="{76CD6C07-E80E-8640-B280-F85D90EA0285}"/>
                  </a:ext>
                </a:extLst>
              </p:cNvPr>
              <p:cNvPicPr>
                <a:picLocks noChangeAspect="1"/>
              </p:cNvPicPr>
              <p:nvPr/>
            </p:nvPicPr>
            <p:blipFill>
              <a:blip r:embed="rId3"/>
              <a:stretch>
                <a:fillRect/>
              </a:stretch>
            </p:blipFill>
            <p:spPr>
              <a:xfrm>
                <a:off x="380794" y="3217492"/>
                <a:ext cx="4384038" cy="1181100"/>
              </a:xfrm>
              <a:prstGeom prst="rect">
                <a:avLst/>
              </a:prstGeom>
            </p:spPr>
          </p:pic>
          <p:sp>
            <p:nvSpPr>
              <p:cNvPr id="15" name="文本框 14">
                <a:extLst>
                  <a:ext uri="{FF2B5EF4-FFF2-40B4-BE49-F238E27FC236}">
                    <a16:creationId xmlns:a16="http://schemas.microsoft.com/office/drawing/2014/main" id="{C4304E98-43D5-0D4B-899A-55DC07F73284}"/>
                  </a:ext>
                </a:extLst>
              </p:cNvPr>
              <p:cNvSpPr txBox="1"/>
              <p:nvPr/>
            </p:nvSpPr>
            <p:spPr>
              <a:xfrm>
                <a:off x="1272297" y="4398592"/>
                <a:ext cx="2601031"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将查询发送到索引中每个分片的副本</a:t>
                </a:r>
              </a:p>
            </p:txBody>
          </p:sp>
          <p:pic>
            <p:nvPicPr>
              <p:cNvPr id="16" name="图片 15">
                <a:extLst>
                  <a:ext uri="{FF2B5EF4-FFF2-40B4-BE49-F238E27FC236}">
                    <a16:creationId xmlns:a16="http://schemas.microsoft.com/office/drawing/2014/main" id="{3D8331D9-63E9-DD4A-A741-7D9D342861CD}"/>
                  </a:ext>
                </a:extLst>
              </p:cNvPr>
              <p:cNvPicPr>
                <a:picLocks noChangeAspect="1"/>
              </p:cNvPicPr>
              <p:nvPr/>
            </p:nvPicPr>
            <p:blipFill>
              <a:blip r:embed="rId4"/>
              <a:stretch>
                <a:fillRect/>
              </a:stretch>
            </p:blipFill>
            <p:spPr>
              <a:xfrm>
                <a:off x="380794" y="4739470"/>
                <a:ext cx="4384038" cy="1168400"/>
              </a:xfrm>
              <a:prstGeom prst="rect">
                <a:avLst/>
              </a:prstGeom>
            </p:spPr>
          </p:pic>
          <p:sp>
            <p:nvSpPr>
              <p:cNvPr id="17" name="文本框 16">
                <a:extLst>
                  <a:ext uri="{FF2B5EF4-FFF2-40B4-BE49-F238E27FC236}">
                    <a16:creationId xmlns:a16="http://schemas.microsoft.com/office/drawing/2014/main" id="{CE0B7A1B-6BDD-2C45-92FC-C75B90184572}"/>
                  </a:ext>
                </a:extLst>
              </p:cNvPr>
              <p:cNvSpPr txBox="1"/>
              <p:nvPr/>
            </p:nvSpPr>
            <p:spPr>
              <a:xfrm>
                <a:off x="1112798" y="5984284"/>
                <a:ext cx="2920028"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每个分片在本地执行查询并将结果传递给节点</a:t>
                </a:r>
                <a:r>
                  <a:rPr lang="en-US" altLang="zh-CN" sz="1050" dirty="0"/>
                  <a:t>2.</a:t>
                </a:r>
              </a:p>
              <a:p>
                <a:r>
                  <a:rPr lang="zh-CN" altLang="en-US" sz="1050" dirty="0"/>
                  <a:t>节点</a:t>
                </a:r>
                <a:r>
                  <a:rPr lang="en-US" altLang="zh-CN" sz="1050" dirty="0"/>
                  <a:t>2</a:t>
                </a:r>
                <a:r>
                  <a:rPr lang="zh-CN" altLang="en-US" sz="1050" dirty="0"/>
                  <a:t>将它们排序并编译成全局优先级队列</a:t>
                </a:r>
              </a:p>
            </p:txBody>
          </p:sp>
        </p:grpSp>
        <p:grpSp>
          <p:nvGrpSpPr>
            <p:cNvPr id="25" name="组合 24">
              <a:extLst>
                <a:ext uri="{FF2B5EF4-FFF2-40B4-BE49-F238E27FC236}">
                  <a16:creationId xmlns:a16="http://schemas.microsoft.com/office/drawing/2014/main" id="{F71E4C6E-5EE9-8946-8C20-47787B80ADDB}"/>
                </a:ext>
              </a:extLst>
            </p:cNvPr>
            <p:cNvGrpSpPr/>
            <p:nvPr/>
          </p:nvGrpSpPr>
          <p:grpSpPr>
            <a:xfrm>
              <a:off x="6240014" y="1627414"/>
              <a:ext cx="4709355" cy="4541785"/>
              <a:chOff x="6240014" y="1627414"/>
              <a:chExt cx="4709355" cy="4541785"/>
            </a:xfrm>
          </p:grpSpPr>
          <p:pic>
            <p:nvPicPr>
              <p:cNvPr id="19" name="图片 18">
                <a:extLst>
                  <a:ext uri="{FF2B5EF4-FFF2-40B4-BE49-F238E27FC236}">
                    <a16:creationId xmlns:a16="http://schemas.microsoft.com/office/drawing/2014/main" id="{F0500D74-A6CC-DE4C-A474-0EF4547E704B}"/>
                  </a:ext>
                </a:extLst>
              </p:cNvPr>
              <p:cNvPicPr>
                <a:picLocks noChangeAspect="1"/>
              </p:cNvPicPr>
              <p:nvPr/>
            </p:nvPicPr>
            <p:blipFill>
              <a:blip r:embed="rId5"/>
              <a:stretch>
                <a:fillRect/>
              </a:stretch>
            </p:blipFill>
            <p:spPr>
              <a:xfrm>
                <a:off x="6240016" y="1627414"/>
                <a:ext cx="4709353" cy="1249200"/>
              </a:xfrm>
              <a:prstGeom prst="rect">
                <a:avLst/>
              </a:prstGeom>
            </p:spPr>
          </p:pic>
          <p:sp>
            <p:nvSpPr>
              <p:cNvPr id="20" name="文本框 19">
                <a:extLst>
                  <a:ext uri="{FF2B5EF4-FFF2-40B4-BE49-F238E27FC236}">
                    <a16:creationId xmlns:a16="http://schemas.microsoft.com/office/drawing/2014/main" id="{F629779C-BE09-154B-9AAD-99663CAF15DD}"/>
                  </a:ext>
                </a:extLst>
              </p:cNvPr>
              <p:cNvSpPr txBox="1"/>
              <p:nvPr/>
            </p:nvSpPr>
            <p:spPr>
              <a:xfrm>
                <a:off x="6821290" y="2895588"/>
                <a:ext cx="354680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找出需要提取的文档，并向相关分片发送多</a:t>
                </a:r>
                <a:r>
                  <a:rPr lang="en" altLang="zh-CN" sz="1050" dirty="0"/>
                  <a:t>GET</a:t>
                </a:r>
                <a:r>
                  <a:rPr lang="zh-CN" altLang="en-US" sz="1050" dirty="0"/>
                  <a:t>请求</a:t>
                </a:r>
              </a:p>
            </p:txBody>
          </p:sp>
          <p:pic>
            <p:nvPicPr>
              <p:cNvPr id="21" name="图片 20">
                <a:extLst>
                  <a:ext uri="{FF2B5EF4-FFF2-40B4-BE49-F238E27FC236}">
                    <a16:creationId xmlns:a16="http://schemas.microsoft.com/office/drawing/2014/main" id="{D31B8B8B-0CB8-D14B-AED8-5F1E479E3B7B}"/>
                  </a:ext>
                </a:extLst>
              </p:cNvPr>
              <p:cNvPicPr>
                <a:picLocks noChangeAspect="1"/>
              </p:cNvPicPr>
              <p:nvPr/>
            </p:nvPicPr>
            <p:blipFill>
              <a:blip r:embed="rId6"/>
              <a:stretch>
                <a:fillRect/>
              </a:stretch>
            </p:blipFill>
            <p:spPr>
              <a:xfrm>
                <a:off x="6240015" y="3220841"/>
                <a:ext cx="4709353" cy="1181100"/>
              </a:xfrm>
              <a:prstGeom prst="rect">
                <a:avLst/>
              </a:prstGeom>
            </p:spPr>
          </p:pic>
          <p:pic>
            <p:nvPicPr>
              <p:cNvPr id="22" name="图片 21">
                <a:extLst>
                  <a:ext uri="{FF2B5EF4-FFF2-40B4-BE49-F238E27FC236}">
                    <a16:creationId xmlns:a16="http://schemas.microsoft.com/office/drawing/2014/main" id="{F068B33A-854E-464E-98EE-440471F25E71}"/>
                  </a:ext>
                </a:extLst>
              </p:cNvPr>
              <p:cNvPicPr>
                <a:picLocks noChangeAspect="1"/>
              </p:cNvPicPr>
              <p:nvPr/>
            </p:nvPicPr>
            <p:blipFill>
              <a:blip r:embed="rId7"/>
              <a:stretch>
                <a:fillRect/>
              </a:stretch>
            </p:blipFill>
            <p:spPr>
              <a:xfrm>
                <a:off x="6240014" y="4739470"/>
                <a:ext cx="4709353" cy="1092200"/>
              </a:xfrm>
              <a:prstGeom prst="rect">
                <a:avLst/>
              </a:prstGeom>
            </p:spPr>
          </p:pic>
          <p:sp>
            <p:nvSpPr>
              <p:cNvPr id="23" name="文本框 22">
                <a:extLst>
                  <a:ext uri="{FF2B5EF4-FFF2-40B4-BE49-F238E27FC236}">
                    <a16:creationId xmlns:a16="http://schemas.microsoft.com/office/drawing/2014/main" id="{2ED96D9D-EAB5-664D-AD73-DB99CE8AB147}"/>
                  </a:ext>
                </a:extLst>
              </p:cNvPr>
              <p:cNvSpPr txBox="1"/>
              <p:nvPr/>
            </p:nvSpPr>
            <p:spPr>
              <a:xfrm>
                <a:off x="7294174" y="4443748"/>
                <a:ext cx="287033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每个分片在本地执行查询并将结果传递给节点</a:t>
                </a:r>
                <a:r>
                  <a:rPr lang="en-US" altLang="zh-CN" sz="1050" dirty="0"/>
                  <a:t>2</a:t>
                </a:r>
                <a:endParaRPr lang="zh-CN" altLang="en-US" sz="1050" dirty="0"/>
              </a:p>
            </p:txBody>
          </p:sp>
          <p:sp>
            <p:nvSpPr>
              <p:cNvPr id="24" name="文本框 23">
                <a:extLst>
                  <a:ext uri="{FF2B5EF4-FFF2-40B4-BE49-F238E27FC236}">
                    <a16:creationId xmlns:a16="http://schemas.microsoft.com/office/drawing/2014/main" id="{55DC394F-7E67-E542-85FE-5C8DC0ECEE01}"/>
                  </a:ext>
                </a:extLst>
              </p:cNvPr>
              <p:cNvSpPr txBox="1"/>
              <p:nvPr/>
            </p:nvSpPr>
            <p:spPr>
              <a:xfrm>
                <a:off x="7630804" y="5915285"/>
                <a:ext cx="19277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将搜索结果传递给客户端</a:t>
                </a:r>
              </a:p>
            </p:txBody>
          </p:sp>
        </p:grpSp>
      </p:grpSp>
    </p:spTree>
    <p:extLst>
      <p:ext uri="{BB962C8B-B14F-4D97-AF65-F5344CB8AC3E}">
        <p14:creationId xmlns:p14="http://schemas.microsoft.com/office/powerpoint/2010/main" val="1041831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pic>
        <p:nvPicPr>
          <p:cNvPr id="2" name="图片 1">
            <a:extLst>
              <a:ext uri="{FF2B5EF4-FFF2-40B4-BE49-F238E27FC236}">
                <a16:creationId xmlns:a16="http://schemas.microsoft.com/office/drawing/2014/main" id="{5A1A65EF-0896-884E-9E75-4C2EBDEE022D}"/>
              </a:ext>
            </a:extLst>
          </p:cNvPr>
          <p:cNvPicPr>
            <a:picLocks noChangeAspect="1"/>
          </p:cNvPicPr>
          <p:nvPr/>
        </p:nvPicPr>
        <p:blipFill>
          <a:blip r:embed="rId2"/>
          <a:stretch>
            <a:fillRect/>
          </a:stretch>
        </p:blipFill>
        <p:spPr>
          <a:xfrm>
            <a:off x="362624" y="908720"/>
            <a:ext cx="5811510" cy="2334131"/>
          </a:xfrm>
          <a:prstGeom prst="rect">
            <a:avLst/>
          </a:prstGeom>
        </p:spPr>
      </p:pic>
      <p:sp>
        <p:nvSpPr>
          <p:cNvPr id="3" name="文本框 2">
            <a:extLst>
              <a:ext uri="{FF2B5EF4-FFF2-40B4-BE49-F238E27FC236}">
                <a16:creationId xmlns:a16="http://schemas.microsoft.com/office/drawing/2014/main" id="{6A81333A-2975-604C-8BDD-B7307128D999}"/>
              </a:ext>
            </a:extLst>
          </p:cNvPr>
          <p:cNvSpPr txBox="1"/>
          <p:nvPr/>
        </p:nvSpPr>
        <p:spPr>
          <a:xfrm>
            <a:off x="6456040" y="908720"/>
            <a:ext cx="5112568"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t>查询负载</a:t>
            </a:r>
            <a:r>
              <a:rPr lang="en-US" altLang="zh-CN" b="1" dirty="0"/>
              <a:t>: </a:t>
            </a:r>
            <a:r>
              <a:rPr lang="zh-CN" altLang="en-US" dirty="0"/>
              <a:t>监测当前正在进行的查询数量可以方便监控了解群集什么时间正在处理多少个请求。可以方便监控对可能指示潜在问题的异常峰值或异常下降发出警报。 </a:t>
            </a:r>
            <a:endParaRPr lang="en-US" altLang="zh-CN" dirty="0"/>
          </a:p>
          <a:p>
            <a:endParaRPr lang="zh-CN" altLang="en-US" dirty="0"/>
          </a:p>
          <a:p>
            <a:pPr marL="285750" indent="-285750">
              <a:buFont typeface="Wingdings" pitchFamily="2" charset="2"/>
              <a:buChar char="l"/>
            </a:pPr>
            <a:r>
              <a:rPr lang="zh-CN" altLang="en-US" b="1" dirty="0"/>
              <a:t>查询延迟</a:t>
            </a:r>
            <a:r>
              <a:rPr lang="en-US" altLang="zh-CN" b="1" dirty="0"/>
              <a:t>: </a:t>
            </a:r>
            <a:r>
              <a:rPr lang="zh-CN" altLang="en-US" dirty="0"/>
              <a:t>尽管</a:t>
            </a:r>
            <a:r>
              <a:rPr lang="en" altLang="zh-CN" dirty="0"/>
              <a:t>Elasticsearch</a:t>
            </a:r>
            <a:r>
              <a:rPr lang="zh-CN" altLang="en-US" dirty="0"/>
              <a:t>并没有直接提供此指标，但是可以通过定期查询总数和查询的总时间来计算平均查询延迟。如果延迟超过阈值，则设置警报，如果触发则查找潜在的资源瓶颈，或者调查是否需要优化查询。</a:t>
            </a:r>
            <a:endParaRPr lang="en-US" altLang="zh-CN" dirty="0"/>
          </a:p>
          <a:p>
            <a:r>
              <a:rPr lang="zh-CN" altLang="en-US" dirty="0"/>
              <a:t> </a:t>
            </a:r>
          </a:p>
          <a:p>
            <a:pPr marL="285750" indent="-285750">
              <a:buFont typeface="Wingdings" pitchFamily="2" charset="2"/>
              <a:buChar char="l"/>
            </a:pPr>
            <a:r>
              <a:rPr lang="zh-CN" altLang="en-US" b="1" dirty="0"/>
              <a:t>获取延迟</a:t>
            </a:r>
            <a:r>
              <a:rPr lang="en-US" altLang="zh-CN" b="1" dirty="0"/>
              <a:t>: </a:t>
            </a:r>
            <a:r>
              <a:rPr lang="zh-CN" altLang="en-US" dirty="0"/>
              <a:t>搜索过程的第二部分，即获取阶段，通常应比查询阶段花费更少的时间。如果发现此指标持续增加，则可能表示磁盘速度慢， 文档过多或请求太多结果的问题。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8" name="图片 7">
            <a:extLst>
              <a:ext uri="{FF2B5EF4-FFF2-40B4-BE49-F238E27FC236}">
                <a16:creationId xmlns:a16="http://schemas.microsoft.com/office/drawing/2014/main" id="{763E5720-DECB-1F41-9793-FE3C70369DB7}"/>
              </a:ext>
            </a:extLst>
          </p:cNvPr>
          <p:cNvPicPr>
            <a:picLocks noChangeAspect="1"/>
          </p:cNvPicPr>
          <p:nvPr/>
        </p:nvPicPr>
        <p:blipFill>
          <a:blip r:embed="rId3"/>
          <a:stretch>
            <a:fillRect/>
          </a:stretch>
        </p:blipFill>
        <p:spPr>
          <a:xfrm>
            <a:off x="268291" y="3562290"/>
            <a:ext cx="5905843" cy="2242974"/>
          </a:xfrm>
          <a:prstGeom prst="rect">
            <a:avLst/>
          </a:prstGeom>
        </p:spPr>
      </p:pic>
    </p:spTree>
    <p:extLst>
      <p:ext uri="{BB962C8B-B14F-4D97-AF65-F5344CB8AC3E}">
        <p14:creationId xmlns:p14="http://schemas.microsoft.com/office/powerpoint/2010/main" val="12222197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sp>
        <p:nvSpPr>
          <p:cNvPr id="8" name="文本框 7">
            <a:extLst>
              <a:ext uri="{FF2B5EF4-FFF2-40B4-BE49-F238E27FC236}">
                <a16:creationId xmlns:a16="http://schemas.microsoft.com/office/drawing/2014/main" id="{BEFF78E5-19EA-AC45-A91D-046D2D196B0C}"/>
              </a:ext>
            </a:extLst>
          </p:cNvPr>
          <p:cNvSpPr txBox="1"/>
          <p:nvPr/>
        </p:nvSpPr>
        <p:spPr>
          <a:xfrm>
            <a:off x="359710" y="692696"/>
            <a:ext cx="1152127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200" dirty="0"/>
              <a:t>     索引请求类似于传统数据库系统中的写入请求。当</a:t>
            </a:r>
            <a:r>
              <a:rPr lang="en" altLang="zh-CN" sz="1200" dirty="0"/>
              <a:t>Elasticsearch</a:t>
            </a:r>
            <a:r>
              <a:rPr lang="zh-CN" altLang="en-US" sz="1200" dirty="0"/>
              <a:t>工作负载是大量写入时，监控和分析更新索引的效率就显得非常重要了。开始介绍指标之前，先来关注一下</a:t>
            </a:r>
            <a:r>
              <a:rPr lang="en" altLang="zh-CN" sz="1200" dirty="0"/>
              <a:t>Elasticsearch</a:t>
            </a:r>
            <a:r>
              <a:rPr lang="zh-CN" altLang="en-US" sz="1200" dirty="0"/>
              <a:t>更新索引的过程。将新信息添加到索引或更新或删除现有信息时，索引中的每个分片都会通过两个进程更新：</a:t>
            </a:r>
            <a:r>
              <a:rPr lang="en-US" altLang="zh-CN" sz="1200" dirty="0"/>
              <a:t>refresh</a:t>
            </a:r>
            <a:r>
              <a:rPr lang="zh-CN" altLang="en-US" sz="1200" dirty="0"/>
              <a:t>和</a:t>
            </a:r>
            <a:r>
              <a:rPr lang="en-US" altLang="zh-CN" sz="1200" dirty="0"/>
              <a:t>flush</a:t>
            </a:r>
            <a:r>
              <a:rPr lang="zh-CN" altLang="en-US" sz="1200" dirty="0"/>
              <a:t>。</a:t>
            </a:r>
          </a:p>
        </p:txBody>
      </p:sp>
      <p:pic>
        <p:nvPicPr>
          <p:cNvPr id="10" name="图片 9">
            <a:extLst>
              <a:ext uri="{FF2B5EF4-FFF2-40B4-BE49-F238E27FC236}">
                <a16:creationId xmlns:a16="http://schemas.microsoft.com/office/drawing/2014/main" id="{0E6F4879-02B9-7F4A-8F72-D27B15F62820}"/>
              </a:ext>
            </a:extLst>
          </p:cNvPr>
          <p:cNvPicPr>
            <a:picLocks noChangeAspect="1"/>
          </p:cNvPicPr>
          <p:nvPr/>
        </p:nvPicPr>
        <p:blipFill>
          <a:blip r:embed="rId2"/>
          <a:stretch>
            <a:fillRect/>
          </a:stretch>
        </p:blipFill>
        <p:spPr>
          <a:xfrm>
            <a:off x="6600056" y="1639242"/>
            <a:ext cx="4829971" cy="2290192"/>
          </a:xfrm>
          <a:prstGeom prst="rect">
            <a:avLst/>
          </a:prstGeom>
        </p:spPr>
      </p:pic>
      <p:pic>
        <p:nvPicPr>
          <p:cNvPr id="11" name="图片 10">
            <a:extLst>
              <a:ext uri="{FF2B5EF4-FFF2-40B4-BE49-F238E27FC236}">
                <a16:creationId xmlns:a16="http://schemas.microsoft.com/office/drawing/2014/main" id="{DCDBE188-7000-6F43-A8D1-128006FA1C59}"/>
              </a:ext>
            </a:extLst>
          </p:cNvPr>
          <p:cNvPicPr>
            <a:picLocks noChangeAspect="1"/>
          </p:cNvPicPr>
          <p:nvPr/>
        </p:nvPicPr>
        <p:blipFill>
          <a:blip r:embed="rId3"/>
          <a:stretch>
            <a:fillRect/>
          </a:stretch>
        </p:blipFill>
        <p:spPr>
          <a:xfrm>
            <a:off x="551384" y="1639242"/>
            <a:ext cx="5184576" cy="2290192"/>
          </a:xfrm>
          <a:prstGeom prst="rect">
            <a:avLst/>
          </a:prstGeom>
        </p:spPr>
      </p:pic>
      <p:sp>
        <p:nvSpPr>
          <p:cNvPr id="12" name="文本框 11">
            <a:extLst>
              <a:ext uri="{FF2B5EF4-FFF2-40B4-BE49-F238E27FC236}">
                <a16:creationId xmlns:a16="http://schemas.microsoft.com/office/drawing/2014/main" id="{B6C032C3-9BBB-1E4E-9020-34C67C30AE72}"/>
              </a:ext>
            </a:extLst>
          </p:cNvPr>
          <p:cNvSpPr txBox="1"/>
          <p:nvPr/>
        </p:nvSpPr>
        <p:spPr>
          <a:xfrm>
            <a:off x="655960" y="4414317"/>
            <a:ext cx="508000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       首先，它们被写入一个内存中的缓冲区（</a:t>
            </a:r>
            <a:r>
              <a:rPr lang="en" altLang="zh-CN" sz="1600" dirty="0">
                <a:latin typeface="Microsoft YaHei" panose="020B0503020204020204" pitchFamily="34" charset="-122"/>
                <a:ea typeface="Microsoft YaHei" panose="020B0503020204020204" pitchFamily="34" charset="-122"/>
              </a:rPr>
              <a:t>in-memory buffer</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等待下一次索引刷新，默认情况下每秒一次。刷新是以</a:t>
            </a:r>
            <a:r>
              <a:rPr lang="en" altLang="zh-CN" sz="1600" dirty="0">
                <a:latin typeface="Microsoft YaHei" panose="020B0503020204020204" pitchFamily="34" charset="-122"/>
                <a:ea typeface="Microsoft YaHei" panose="020B0503020204020204" pitchFamily="34" charset="-122"/>
              </a:rPr>
              <a:t>in-memory buffer</a:t>
            </a:r>
            <a:r>
              <a:rPr lang="zh-CN" altLang="en-US" sz="1600" dirty="0">
                <a:latin typeface="Microsoft YaHei" panose="020B0503020204020204" pitchFamily="34" charset="-122"/>
                <a:ea typeface="Microsoft YaHei" panose="020B0503020204020204" pitchFamily="34" charset="-122"/>
              </a:rPr>
              <a:t>为基础创建</a:t>
            </a:r>
            <a:r>
              <a:rPr lang="en" altLang="zh-CN" sz="1600" dirty="0">
                <a:latin typeface="Microsoft YaHei" panose="020B0503020204020204" pitchFamily="34" charset="-122"/>
                <a:ea typeface="Microsoft YaHei" panose="020B0503020204020204" pitchFamily="34" charset="-122"/>
              </a:rPr>
              <a:t>in-memory segment</a:t>
            </a:r>
            <a:r>
              <a:rPr lang="zh-CN" altLang="en-US" sz="1600" dirty="0">
                <a:latin typeface="Microsoft YaHei" panose="020B0503020204020204" pitchFamily="34" charset="-122"/>
                <a:ea typeface="Microsoft YaHei" panose="020B0503020204020204" pitchFamily="34" charset="-122"/>
              </a:rPr>
              <a:t>的过程</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这样索引进的文档才能是可被搜索的，创建完</a:t>
            </a:r>
            <a:r>
              <a:rPr lang="en" altLang="zh-CN" sz="1600" dirty="0">
                <a:latin typeface="Microsoft YaHei" panose="020B0503020204020204" pitchFamily="34" charset="-122"/>
                <a:ea typeface="Microsoft YaHei" panose="020B0503020204020204" pitchFamily="34" charset="-122"/>
              </a:rPr>
              <a:t>segment</a:t>
            </a:r>
            <a:r>
              <a:rPr lang="zh-CN" altLang="en-US" sz="1600" dirty="0">
                <a:latin typeface="Microsoft YaHei" panose="020B0503020204020204" pitchFamily="34" charset="-122"/>
                <a:ea typeface="Microsoft YaHei" panose="020B0503020204020204" pitchFamily="34" charset="-122"/>
              </a:rPr>
              <a:t>后，清空</a:t>
            </a:r>
            <a:r>
              <a:rPr lang="en" altLang="zh-CN" sz="1600" dirty="0">
                <a:latin typeface="Microsoft YaHei" panose="020B0503020204020204" pitchFamily="34" charset="-122"/>
                <a:ea typeface="Microsoft YaHei" panose="020B0503020204020204" pitchFamily="34" charset="-122"/>
              </a:rPr>
              <a:t>buffer</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
        <p:nvSpPr>
          <p:cNvPr id="13" name="文本框 12">
            <a:extLst>
              <a:ext uri="{FF2B5EF4-FFF2-40B4-BE49-F238E27FC236}">
                <a16:creationId xmlns:a16="http://schemas.microsoft.com/office/drawing/2014/main" id="{BEBB2C6F-5CCD-7946-9C09-4AF9359C0671}"/>
              </a:ext>
            </a:extLst>
          </p:cNvPr>
          <p:cNvSpPr txBox="1"/>
          <p:nvPr/>
        </p:nvSpPr>
        <p:spPr>
          <a:xfrm>
            <a:off x="566739" y="1328421"/>
            <a:ext cx="104772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refresh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4" name="文本框 13">
            <a:extLst>
              <a:ext uri="{FF2B5EF4-FFF2-40B4-BE49-F238E27FC236}">
                <a16:creationId xmlns:a16="http://schemas.microsoft.com/office/drawing/2014/main" id="{319045CB-2603-6D4C-8CF2-798302B992AD}"/>
              </a:ext>
            </a:extLst>
          </p:cNvPr>
          <p:cNvSpPr txBox="1"/>
          <p:nvPr/>
        </p:nvSpPr>
        <p:spPr>
          <a:xfrm>
            <a:off x="6528048" y="1328421"/>
            <a:ext cx="88742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flush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5" name="文本框 14">
            <a:extLst>
              <a:ext uri="{FF2B5EF4-FFF2-40B4-BE49-F238E27FC236}">
                <a16:creationId xmlns:a16="http://schemas.microsoft.com/office/drawing/2014/main" id="{93BE98E9-626E-DE45-BE10-30C5CAA7FECA}"/>
              </a:ext>
            </a:extLst>
          </p:cNvPr>
          <p:cNvSpPr txBox="1"/>
          <p:nvPr/>
        </p:nvSpPr>
        <p:spPr>
          <a:xfrm>
            <a:off x="6528048" y="4414317"/>
            <a:ext cx="4829971"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在将新索引文档添加到内存缓冲区的同时，也会写入到分片的</a:t>
            </a:r>
            <a:r>
              <a:rPr lang="en" altLang="zh-CN" sz="1600" dirty="0" err="1">
                <a:latin typeface="Microsoft YaHei" panose="020B0503020204020204" pitchFamily="34" charset="-122"/>
                <a:ea typeface="Microsoft YaHei" panose="020B0503020204020204" pitchFamily="34" charset="-122"/>
              </a:rPr>
              <a:t>translog</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每隔</a:t>
            </a:r>
            <a:r>
              <a:rPr lang="en-US" altLang="zh-CN" sz="1600" dirty="0">
                <a:latin typeface="Microsoft YaHei" panose="020B0503020204020204" pitchFamily="34" charset="-122"/>
                <a:ea typeface="Microsoft YaHei" panose="020B0503020204020204" pitchFamily="34" charset="-122"/>
              </a:rPr>
              <a:t>30</a:t>
            </a:r>
            <a:r>
              <a:rPr lang="zh-CN" altLang="en-US" sz="1600" dirty="0">
                <a:latin typeface="Microsoft YaHei" panose="020B0503020204020204" pitchFamily="34" charset="-122"/>
                <a:ea typeface="Microsoft YaHei" panose="020B0503020204020204" pitchFamily="34" charset="-122"/>
              </a:rPr>
              <a:t>分钟，或者当</a:t>
            </a:r>
            <a:r>
              <a:rPr lang="en" altLang="zh-CN" sz="1600" dirty="0" err="1">
                <a:latin typeface="Microsoft YaHei" panose="020B0503020204020204" pitchFamily="34" charset="-122"/>
                <a:ea typeface="Microsoft YaHei" panose="020B0503020204020204" pitchFamily="34" charset="-122"/>
              </a:rPr>
              <a:t>translog</a:t>
            </a:r>
            <a:r>
              <a:rPr lang="zh-CN" altLang="en-US" sz="1600" dirty="0">
                <a:latin typeface="Microsoft YaHei" panose="020B0503020204020204" pitchFamily="34" charset="-122"/>
                <a:ea typeface="Microsoft YaHei" panose="020B0503020204020204" pitchFamily="34" charset="-122"/>
              </a:rPr>
              <a:t>达到最大大小（默认为</a:t>
            </a:r>
            <a:r>
              <a:rPr lang="en-US" altLang="zh-CN" sz="1600" dirty="0">
                <a:latin typeface="Microsoft YaHei" panose="020B0503020204020204" pitchFamily="34" charset="-122"/>
                <a:ea typeface="Microsoft YaHei" panose="020B0503020204020204" pitchFamily="34" charset="-122"/>
              </a:rPr>
              <a:t>512</a:t>
            </a:r>
            <a:r>
              <a:rPr lang="en" altLang="zh-CN" sz="1600" dirty="0">
                <a:latin typeface="Microsoft YaHei" panose="020B0503020204020204" pitchFamily="34" charset="-122"/>
                <a:ea typeface="Microsoft YaHei" panose="020B0503020204020204" pitchFamily="34" charset="-122"/>
              </a:rPr>
              <a:t>MB</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时，将触发刷新。 在刷新期间，内存缓冲区中的任何文档都会刷新，所有内存中的段都将提交到磁盘，并且会清除</a:t>
            </a:r>
            <a:r>
              <a:rPr lang="en" altLang="zh-CN" sz="1600" dirty="0" err="1">
                <a:latin typeface="Microsoft YaHei" panose="020B0503020204020204" pitchFamily="34" charset="-122"/>
                <a:ea typeface="Microsoft YaHei" panose="020B0503020204020204" pitchFamily="34" charset="-122"/>
              </a:rPr>
              <a:t>translog</a:t>
            </a:r>
            <a:r>
              <a:rPr lang="zh-CN" altLang="en" sz="1600" dirty="0">
                <a:latin typeface="Microsoft YaHei" panose="020B0503020204020204" pitchFamily="34" charset="-122"/>
                <a:ea typeface="Microsoft YaHei" panose="020B0503020204020204" pitchFamily="34" charset="-122"/>
              </a:rPr>
              <a:t>。</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259647932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pic>
        <p:nvPicPr>
          <p:cNvPr id="2" name="图片 1">
            <a:extLst>
              <a:ext uri="{FF2B5EF4-FFF2-40B4-BE49-F238E27FC236}">
                <a16:creationId xmlns:a16="http://schemas.microsoft.com/office/drawing/2014/main" id="{143D886F-5BEE-CC40-BDDF-4AA148774060}"/>
              </a:ext>
            </a:extLst>
          </p:cNvPr>
          <p:cNvPicPr>
            <a:picLocks noChangeAspect="1"/>
          </p:cNvPicPr>
          <p:nvPr/>
        </p:nvPicPr>
        <p:blipFill>
          <a:blip r:embed="rId2"/>
          <a:stretch>
            <a:fillRect/>
          </a:stretch>
        </p:blipFill>
        <p:spPr>
          <a:xfrm>
            <a:off x="376463" y="764704"/>
            <a:ext cx="5112568" cy="3528392"/>
          </a:xfrm>
          <a:prstGeom prst="rect">
            <a:avLst/>
          </a:prstGeom>
        </p:spPr>
      </p:pic>
      <p:sp>
        <p:nvSpPr>
          <p:cNvPr id="3" name="文本框 2">
            <a:extLst>
              <a:ext uri="{FF2B5EF4-FFF2-40B4-BE49-F238E27FC236}">
                <a16:creationId xmlns:a16="http://schemas.microsoft.com/office/drawing/2014/main" id="{626A60C1-A402-0F4A-93D4-E5D9E0B74AFC}"/>
              </a:ext>
            </a:extLst>
          </p:cNvPr>
          <p:cNvSpPr txBox="1"/>
          <p:nvPr/>
        </p:nvSpPr>
        <p:spPr>
          <a:xfrm>
            <a:off x="247" y="4611233"/>
            <a:ext cx="5369695"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索引延迟</a:t>
            </a:r>
            <a:r>
              <a:rPr lang="en-US" altLang="zh-CN" sz="1400" b="1" dirty="0"/>
              <a:t>: </a:t>
            </a:r>
            <a:r>
              <a:rPr lang="en" altLang="zh-CN" sz="1400" dirty="0"/>
              <a:t>Elasticsearch</a:t>
            </a:r>
            <a:r>
              <a:rPr lang="zh-CN" altLang="en-US" sz="1400" dirty="0"/>
              <a:t>不会直接提供这个指标，但是可以从可用的</a:t>
            </a:r>
            <a:r>
              <a:rPr lang="en" altLang="zh-CN" sz="1400" dirty="0" err="1"/>
              <a:t>indextotal</a:t>
            </a:r>
            <a:r>
              <a:rPr lang="zh-CN" altLang="en-US" sz="1400" dirty="0"/>
              <a:t>和</a:t>
            </a:r>
            <a:r>
              <a:rPr lang="en" altLang="zh-CN" sz="1400" dirty="0" err="1"/>
              <a:t>indextimeinmillis</a:t>
            </a:r>
            <a:r>
              <a:rPr lang="zh-CN" altLang="en-US" sz="1400" dirty="0"/>
              <a:t>指标计算平均索引延迟。 如果注意到延迟增加，可能会一次尝试索引太多的文档。如果计划索引大量文档，并且不需要立即搜索。则可以通过减少刷新频率来优化。</a:t>
            </a: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6" name="文本框 15">
            <a:extLst>
              <a:ext uri="{FF2B5EF4-FFF2-40B4-BE49-F238E27FC236}">
                <a16:creationId xmlns:a16="http://schemas.microsoft.com/office/drawing/2014/main" id="{EE371710-D38E-CC47-BA67-2EBCC8229D37}"/>
              </a:ext>
            </a:extLst>
          </p:cNvPr>
          <p:cNvSpPr txBox="1"/>
          <p:nvPr/>
        </p:nvSpPr>
        <p:spPr>
          <a:xfrm>
            <a:off x="5511290" y="4503510"/>
            <a:ext cx="6264696"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刷新延迟</a:t>
            </a:r>
            <a:r>
              <a:rPr lang="en-US" altLang="zh-CN" sz="1400" b="1" dirty="0"/>
              <a:t>: </a:t>
            </a:r>
            <a:r>
              <a:rPr lang="zh-CN" altLang="en-US" sz="1400" dirty="0"/>
              <a:t>在</a:t>
            </a:r>
            <a:r>
              <a:rPr lang="en" altLang="zh-CN" sz="1400" dirty="0"/>
              <a:t>flush</a:t>
            </a:r>
            <a:r>
              <a:rPr lang="zh-CN" altLang="en-US" sz="1400" dirty="0"/>
              <a:t>完成之前，数据不会被固化到磁盘中。因此追踪</a:t>
            </a:r>
            <a:r>
              <a:rPr lang="en" altLang="zh-CN" sz="1400" dirty="0"/>
              <a:t>flush latency</a:t>
            </a:r>
            <a:r>
              <a:rPr lang="zh-CN" altLang="en-US" sz="1400" dirty="0"/>
              <a:t>很有用。比如看到这个指标稳步增⻓，表明磁盘性能不好。这个问题将最终导致无法向索引添加新的数据。 可以尝试降低</a:t>
            </a:r>
            <a:r>
              <a:rPr lang="en" altLang="zh-CN" sz="1400" dirty="0" err="1"/>
              <a:t>index.translog.flushthresholdsize</a:t>
            </a:r>
            <a:r>
              <a:rPr lang="zh-CN" altLang="en" sz="1400" dirty="0"/>
              <a:t>。</a:t>
            </a:r>
            <a:r>
              <a:rPr lang="zh-CN" altLang="en-US" sz="1400" dirty="0"/>
              <a:t>这个设置决定</a:t>
            </a:r>
            <a:r>
              <a:rPr lang="en" altLang="zh-CN" sz="1400" dirty="0" err="1"/>
              <a:t>translog</a:t>
            </a:r>
            <a:r>
              <a:rPr lang="zh-CN" altLang="en-US" sz="1400" dirty="0"/>
              <a:t>的最大值 </a:t>
            </a:r>
            <a:r>
              <a:rPr lang="en-US" altLang="zh-CN" sz="1400" dirty="0"/>
              <a:t>(</a:t>
            </a:r>
            <a:r>
              <a:rPr lang="zh-CN" altLang="en-US" sz="1400" dirty="0"/>
              <a:t>在</a:t>
            </a:r>
            <a:r>
              <a:rPr lang="en" altLang="zh-CN" sz="1400" dirty="0"/>
              <a:t>flush</a:t>
            </a:r>
            <a:r>
              <a:rPr lang="zh-CN" altLang="en-US" sz="1400" dirty="0"/>
              <a:t>被触发前</a:t>
            </a:r>
            <a:r>
              <a:rPr lang="en-US" altLang="zh-CN" sz="1400" dirty="0"/>
              <a:t>)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5" name="图片 4">
            <a:extLst>
              <a:ext uri="{FF2B5EF4-FFF2-40B4-BE49-F238E27FC236}">
                <a16:creationId xmlns:a16="http://schemas.microsoft.com/office/drawing/2014/main" id="{84A8A319-0623-554C-B3B2-FAAD9C5F058D}"/>
              </a:ext>
            </a:extLst>
          </p:cNvPr>
          <p:cNvPicPr>
            <a:picLocks noChangeAspect="1"/>
          </p:cNvPicPr>
          <p:nvPr/>
        </p:nvPicPr>
        <p:blipFill>
          <a:blip r:embed="rId3"/>
          <a:stretch>
            <a:fillRect/>
          </a:stretch>
        </p:blipFill>
        <p:spPr>
          <a:xfrm>
            <a:off x="5824438" y="1046824"/>
            <a:ext cx="5799708" cy="2964152"/>
          </a:xfrm>
          <a:prstGeom prst="rect">
            <a:avLst/>
          </a:prstGeom>
        </p:spPr>
      </p:pic>
    </p:spTree>
    <p:extLst>
      <p:ext uri="{BB962C8B-B14F-4D97-AF65-F5344CB8AC3E}">
        <p14:creationId xmlns:p14="http://schemas.microsoft.com/office/powerpoint/2010/main" val="15140254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E68957C-3D4A-6743-BD7A-F31ED4665842}"/>
              </a:ext>
            </a:extLst>
          </p:cNvPr>
          <p:cNvSpPr>
            <a:spLocks noGrp="1"/>
          </p:cNvSpPr>
          <p:nvPr>
            <p:ph type="title"/>
          </p:nvPr>
        </p:nvSpPr>
        <p:spPr/>
        <p:txBody>
          <a:bodyPr>
            <a:normAutofit fontScale="90000"/>
          </a:bodyPr>
          <a:lstStyle/>
          <a:p>
            <a:r>
              <a:rPr lang="zh-CN" altLang="en-US" dirty="0"/>
              <a:t>内存使用和</a:t>
            </a:r>
            <a:r>
              <a:rPr lang="en" altLang="zh-CN" dirty="0"/>
              <a:t>GC</a:t>
            </a:r>
            <a:r>
              <a:rPr lang="zh-CN" altLang="en-US" dirty="0"/>
              <a:t>指标 </a:t>
            </a:r>
          </a:p>
        </p:txBody>
      </p:sp>
      <p:sp>
        <p:nvSpPr>
          <p:cNvPr id="8" name="文本框 7">
            <a:extLst>
              <a:ext uri="{FF2B5EF4-FFF2-40B4-BE49-F238E27FC236}">
                <a16:creationId xmlns:a16="http://schemas.microsoft.com/office/drawing/2014/main" id="{0AE8801F-2F58-464B-A2EE-AA31DB8884D5}"/>
              </a:ext>
            </a:extLst>
          </p:cNvPr>
          <p:cNvSpPr txBox="1"/>
          <p:nvPr/>
        </p:nvSpPr>
        <p:spPr>
          <a:xfrm>
            <a:off x="479376" y="692696"/>
            <a:ext cx="1123324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在运行</a:t>
            </a:r>
            <a:r>
              <a:rPr lang="en" altLang="zh-CN" sz="1400" dirty="0"/>
              <a:t>Elasticsearch</a:t>
            </a:r>
            <a:r>
              <a:rPr lang="zh-CN" altLang="en-US" sz="1400" dirty="0"/>
              <a:t>时，内存是要密切监控的关键资源之一。 </a:t>
            </a:r>
            <a:r>
              <a:rPr lang="en" altLang="zh-CN" sz="1400" dirty="0"/>
              <a:t>Elasticsearch</a:t>
            </a:r>
            <a:r>
              <a:rPr lang="zh-CN" altLang="en-US" sz="1400" dirty="0"/>
              <a:t>和</a:t>
            </a:r>
            <a:r>
              <a:rPr lang="en" altLang="zh-CN" sz="1400" dirty="0"/>
              <a:t>Lucene</a:t>
            </a:r>
            <a:r>
              <a:rPr lang="zh-CN" altLang="en-US" sz="1400" dirty="0"/>
              <a:t>以两种方式利用节点上的所有可用</a:t>
            </a:r>
            <a:r>
              <a:rPr lang="en" altLang="zh-CN" sz="1400" dirty="0"/>
              <a:t>RAM:JVM heap</a:t>
            </a:r>
            <a:r>
              <a:rPr lang="zh-CN" altLang="en-US" sz="1400" dirty="0"/>
              <a:t>和文件系统缓存。 </a:t>
            </a:r>
            <a:r>
              <a:rPr lang="en" altLang="zh-CN" sz="1400" dirty="0"/>
              <a:t>Elasticsearch</a:t>
            </a:r>
            <a:r>
              <a:rPr lang="zh-CN" altLang="en-US" sz="1400" dirty="0"/>
              <a:t>运行在</a:t>
            </a:r>
            <a:r>
              <a:rPr lang="en" altLang="zh-CN" sz="1400" dirty="0"/>
              <a:t>Java</a:t>
            </a:r>
            <a:r>
              <a:rPr lang="zh-CN" altLang="en-US" sz="1400" dirty="0"/>
              <a:t>虚拟机</a:t>
            </a:r>
            <a:r>
              <a:rPr lang="en-US" altLang="zh-CN" sz="1400" dirty="0"/>
              <a:t>(</a:t>
            </a:r>
            <a:r>
              <a:rPr lang="en" altLang="zh-CN" sz="1400" dirty="0"/>
              <a:t>JVM)</a:t>
            </a:r>
            <a:r>
              <a:rPr lang="zh-CN" altLang="en-US" sz="1400" dirty="0"/>
              <a:t>中，这意味着</a:t>
            </a:r>
            <a:r>
              <a:rPr lang="en" altLang="zh-CN" sz="1400" dirty="0"/>
              <a:t>JVM</a:t>
            </a:r>
            <a:r>
              <a:rPr lang="zh-CN" altLang="en-US" sz="1400" dirty="0"/>
              <a:t>垃圾回收的持续时间和频率将成为其他重要的监控领域。 </a:t>
            </a:r>
          </a:p>
        </p:txBody>
      </p:sp>
      <p:grpSp>
        <p:nvGrpSpPr>
          <p:cNvPr id="2" name="组合 1">
            <a:extLst>
              <a:ext uri="{FF2B5EF4-FFF2-40B4-BE49-F238E27FC236}">
                <a16:creationId xmlns:a16="http://schemas.microsoft.com/office/drawing/2014/main" id="{14EF6969-D4F8-BB4C-9ABC-2EB4D8802DB2}"/>
              </a:ext>
            </a:extLst>
          </p:cNvPr>
          <p:cNvGrpSpPr/>
          <p:nvPr/>
        </p:nvGrpSpPr>
        <p:grpSpPr>
          <a:xfrm>
            <a:off x="6312025" y="1317797"/>
            <a:ext cx="5564373" cy="5199793"/>
            <a:chOff x="387611" y="1412776"/>
            <a:chExt cx="5564373" cy="5199793"/>
          </a:xfrm>
        </p:grpSpPr>
        <p:pic>
          <p:nvPicPr>
            <p:cNvPr id="10" name="图片 9">
              <a:extLst>
                <a:ext uri="{FF2B5EF4-FFF2-40B4-BE49-F238E27FC236}">
                  <a16:creationId xmlns:a16="http://schemas.microsoft.com/office/drawing/2014/main" id="{70D91150-A12A-2941-B5F3-25155EB4A5E1}"/>
                </a:ext>
              </a:extLst>
            </p:cNvPr>
            <p:cNvPicPr>
              <a:picLocks noChangeAspect="1"/>
            </p:cNvPicPr>
            <p:nvPr/>
          </p:nvPicPr>
          <p:blipFill>
            <a:blip r:embed="rId2"/>
            <a:stretch>
              <a:fillRect/>
            </a:stretch>
          </p:blipFill>
          <p:spPr>
            <a:xfrm>
              <a:off x="391689" y="1412776"/>
              <a:ext cx="5560295" cy="1872208"/>
            </a:xfrm>
            <a:prstGeom prst="rect">
              <a:avLst/>
            </a:prstGeom>
          </p:spPr>
        </p:pic>
        <p:pic>
          <p:nvPicPr>
            <p:cNvPr id="11" name="图片 10">
              <a:extLst>
                <a:ext uri="{FF2B5EF4-FFF2-40B4-BE49-F238E27FC236}">
                  <a16:creationId xmlns:a16="http://schemas.microsoft.com/office/drawing/2014/main" id="{A21D2666-E46D-A84B-A81C-E6336F93ACF3}"/>
                </a:ext>
              </a:extLst>
            </p:cNvPr>
            <p:cNvPicPr>
              <a:picLocks noChangeAspect="1"/>
            </p:cNvPicPr>
            <p:nvPr/>
          </p:nvPicPr>
          <p:blipFill>
            <a:blip r:embed="rId3"/>
            <a:stretch>
              <a:fillRect/>
            </a:stretch>
          </p:blipFill>
          <p:spPr>
            <a:xfrm>
              <a:off x="391689" y="3284984"/>
              <a:ext cx="2679975" cy="955266"/>
            </a:xfrm>
            <a:prstGeom prst="rect">
              <a:avLst/>
            </a:prstGeom>
          </p:spPr>
        </p:pic>
        <p:pic>
          <p:nvPicPr>
            <p:cNvPr id="12" name="图片 11">
              <a:extLst>
                <a:ext uri="{FF2B5EF4-FFF2-40B4-BE49-F238E27FC236}">
                  <a16:creationId xmlns:a16="http://schemas.microsoft.com/office/drawing/2014/main" id="{D627F6FE-FAB2-9449-B37D-73C3A0471581}"/>
                </a:ext>
              </a:extLst>
            </p:cNvPr>
            <p:cNvPicPr>
              <a:picLocks noChangeAspect="1"/>
            </p:cNvPicPr>
            <p:nvPr/>
          </p:nvPicPr>
          <p:blipFill>
            <a:blip r:embed="rId4"/>
            <a:stretch>
              <a:fillRect/>
            </a:stretch>
          </p:blipFill>
          <p:spPr>
            <a:xfrm>
              <a:off x="3299851" y="3284984"/>
              <a:ext cx="2564124" cy="892714"/>
            </a:xfrm>
            <a:prstGeom prst="rect">
              <a:avLst/>
            </a:prstGeom>
          </p:spPr>
        </p:pic>
        <p:pic>
          <p:nvPicPr>
            <p:cNvPr id="13" name="图片 12">
              <a:extLst>
                <a:ext uri="{FF2B5EF4-FFF2-40B4-BE49-F238E27FC236}">
                  <a16:creationId xmlns:a16="http://schemas.microsoft.com/office/drawing/2014/main" id="{5BE0086B-FB05-204E-B770-6761C1538270}"/>
                </a:ext>
              </a:extLst>
            </p:cNvPr>
            <p:cNvPicPr>
              <a:picLocks noChangeAspect="1"/>
            </p:cNvPicPr>
            <p:nvPr/>
          </p:nvPicPr>
          <p:blipFill>
            <a:blip r:embed="rId5"/>
            <a:stretch>
              <a:fillRect/>
            </a:stretch>
          </p:blipFill>
          <p:spPr>
            <a:xfrm>
              <a:off x="3169797" y="5517232"/>
              <a:ext cx="2782187" cy="1095337"/>
            </a:xfrm>
            <a:prstGeom prst="rect">
              <a:avLst/>
            </a:prstGeom>
          </p:spPr>
        </p:pic>
        <p:pic>
          <p:nvPicPr>
            <p:cNvPr id="15" name="图片 14">
              <a:extLst>
                <a:ext uri="{FF2B5EF4-FFF2-40B4-BE49-F238E27FC236}">
                  <a16:creationId xmlns:a16="http://schemas.microsoft.com/office/drawing/2014/main" id="{74516ACF-AC45-9D4F-8EB4-C69503E5FF10}"/>
                </a:ext>
              </a:extLst>
            </p:cNvPr>
            <p:cNvPicPr>
              <a:picLocks noChangeAspect="1"/>
            </p:cNvPicPr>
            <p:nvPr/>
          </p:nvPicPr>
          <p:blipFill>
            <a:blip r:embed="rId6"/>
            <a:stretch>
              <a:fillRect/>
            </a:stretch>
          </p:blipFill>
          <p:spPr>
            <a:xfrm>
              <a:off x="387611" y="5517232"/>
              <a:ext cx="2756062" cy="1095337"/>
            </a:xfrm>
            <a:prstGeom prst="rect">
              <a:avLst/>
            </a:prstGeom>
          </p:spPr>
        </p:pic>
      </p:grpSp>
      <p:sp>
        <p:nvSpPr>
          <p:cNvPr id="17" name="文本框 16">
            <a:extLst>
              <a:ext uri="{FF2B5EF4-FFF2-40B4-BE49-F238E27FC236}">
                <a16:creationId xmlns:a16="http://schemas.microsoft.com/office/drawing/2014/main" id="{2BB32C76-6233-ED4E-86A7-264F019C47EE}"/>
              </a:ext>
            </a:extLst>
          </p:cNvPr>
          <p:cNvSpPr txBox="1"/>
          <p:nvPr/>
        </p:nvSpPr>
        <p:spPr>
          <a:xfrm>
            <a:off x="391689" y="1565950"/>
            <a:ext cx="5688632" cy="4616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堆内存的使用率</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当</a:t>
            </a:r>
            <a:r>
              <a:rPr lang="en" altLang="zh-CN" sz="1400" dirty="0">
                <a:latin typeface="Microsoft YaHei" panose="020B0503020204020204" pitchFamily="34" charset="-122"/>
                <a:ea typeface="Microsoft YaHei" panose="020B0503020204020204" pitchFamily="34" charset="-122"/>
              </a:rPr>
              <a:t>JVM heap </a:t>
            </a:r>
            <a:r>
              <a:rPr lang="zh-CN" altLang="en-US" sz="1400" dirty="0">
                <a:latin typeface="Microsoft YaHei" panose="020B0503020204020204" pitchFamily="34" charset="-122"/>
                <a:ea typeface="Microsoft YaHei" panose="020B0503020204020204" pitchFamily="34" charset="-122"/>
              </a:rPr>
              <a:t>使用率达到</a:t>
            </a:r>
            <a:r>
              <a:rPr lang="en-US" altLang="zh-CN" sz="1400" dirty="0">
                <a:latin typeface="Microsoft YaHei" panose="020B0503020204020204" pitchFamily="34" charset="-122"/>
                <a:ea typeface="Microsoft YaHei" panose="020B0503020204020204" pitchFamily="34" charset="-122"/>
              </a:rPr>
              <a:t>75%</a:t>
            </a:r>
            <a:r>
              <a:rPr lang="zh-CN" altLang="en-US" sz="1400" dirty="0">
                <a:latin typeface="Microsoft YaHei" panose="020B0503020204020204" pitchFamily="34" charset="-122"/>
                <a:ea typeface="Microsoft YaHei" panose="020B0503020204020204" pitchFamily="34" charset="-122"/>
              </a:rPr>
              <a:t>时，</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启动</a:t>
            </a:r>
            <a:r>
              <a:rPr lang="en" altLang="zh-CN" sz="1400" dirty="0">
                <a:latin typeface="Microsoft YaHei" panose="020B0503020204020204" pitchFamily="34" charset="-122"/>
                <a:ea typeface="Microsoft YaHei" panose="020B0503020204020204" pitchFamily="34" charset="-122"/>
              </a:rPr>
              <a:t>GC</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可以监控</a:t>
            </a:r>
            <a:r>
              <a:rPr lang="en" altLang="zh-CN" sz="1400" dirty="0">
                <a:latin typeface="Microsoft YaHei" panose="020B0503020204020204" pitchFamily="34" charset="-122"/>
                <a:ea typeface="Microsoft YaHei" panose="020B0503020204020204" pitchFamily="34" charset="-122"/>
              </a:rPr>
              <a:t>node</a:t>
            </a:r>
            <a:r>
              <a:rPr lang="zh-CN" altLang="en-US" sz="1400" dirty="0">
                <a:latin typeface="Microsoft YaHei" panose="020B0503020204020204" pitchFamily="34" charset="-122"/>
                <a:ea typeface="Microsoft YaHei" panose="020B0503020204020204" pitchFamily="34" charset="-122"/>
              </a:rPr>
              <a:t>的</a:t>
            </a:r>
            <a:r>
              <a:rPr lang="en" altLang="zh-CN" sz="1400" dirty="0">
                <a:latin typeface="Microsoft YaHei" panose="020B0503020204020204" pitchFamily="34" charset="-122"/>
                <a:ea typeface="Microsoft YaHei" panose="020B0503020204020204" pitchFamily="34" charset="-122"/>
              </a:rPr>
              <a:t>JVM heap</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并且设置一个警报，确认哪个节点是否 一直超过</a:t>
            </a:r>
            <a:r>
              <a:rPr lang="en-US" altLang="zh-CN" sz="1400" dirty="0">
                <a:latin typeface="Microsoft YaHei" panose="020B0503020204020204" pitchFamily="34" charset="-122"/>
                <a:ea typeface="Microsoft YaHei" panose="020B0503020204020204" pitchFamily="34" charset="-122"/>
              </a:rPr>
              <a:t>85%</a:t>
            </a:r>
            <a:r>
              <a:rPr lang="zh-CN" altLang="en-US" sz="1400" dirty="0">
                <a:latin typeface="Microsoft YaHei" panose="020B0503020204020204" pitchFamily="34" charset="-122"/>
                <a:ea typeface="Microsoft YaHei" panose="020B0503020204020204" pitchFamily="34" charset="-122"/>
              </a:rPr>
              <a:t>。如果一直超过，则表明垃圾的收集已经跟不上垃圾的产生。此时可以通过增加</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需要满足建议法则不超过</a:t>
            </a:r>
            <a:r>
              <a:rPr lang="en-US" altLang="zh-CN" sz="1400" dirty="0">
                <a:latin typeface="Microsoft YaHei" panose="020B0503020204020204" pitchFamily="34" charset="-122"/>
                <a:ea typeface="Microsoft YaHei" panose="020B0503020204020204" pitchFamily="34" charset="-122"/>
              </a:rPr>
              <a:t>32</a:t>
            </a:r>
            <a:r>
              <a:rPr lang="en" altLang="zh-CN" sz="1400" dirty="0">
                <a:latin typeface="Microsoft YaHei" panose="020B0503020204020204" pitchFamily="34" charset="-122"/>
                <a:ea typeface="Microsoft YaHei" panose="020B0503020204020204" pitchFamily="34" charset="-122"/>
              </a:rPr>
              <a:t>G)</a:t>
            </a:r>
            <a:r>
              <a:rPr lang="zh-CN" altLang="e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或者通过增加节点来扩展集群，分散压力。</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堆内存的使用量和提交的</a:t>
            </a: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堆内存大小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主要了解当前使用多少</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的情况可能会有所帮助。</a:t>
            </a:r>
            <a:r>
              <a:rPr lang="en" altLang="zh-CN" sz="1400" dirty="0">
                <a:latin typeface="Microsoft YaHei" panose="020B0503020204020204" pitchFamily="34" charset="-122"/>
                <a:ea typeface="Microsoft YaHei" panose="020B0503020204020204" pitchFamily="34" charset="-122"/>
              </a:rPr>
              <a:t>heap </a:t>
            </a:r>
            <a:r>
              <a:rPr lang="zh-CN" altLang="en" sz="1400" dirty="0">
                <a:latin typeface="Microsoft YaHei" panose="020B0503020204020204" pitchFamily="34" charset="-122"/>
                <a:ea typeface="Microsoft YaHei" panose="020B0503020204020204" pitchFamily="34" charset="-122"/>
              </a:rPr>
              <a:t>内存</a:t>
            </a:r>
            <a:r>
              <a:rPr lang="zh-CN" altLang="en-US" sz="1400" dirty="0">
                <a:latin typeface="Microsoft YaHei" panose="020B0503020204020204" pitchFamily="34" charset="-122"/>
                <a:ea typeface="Microsoft YaHei" panose="020B0503020204020204" pitchFamily="34" charset="-122"/>
              </a:rPr>
              <a:t>图一般是个锯⻮图，在垃圾收集的时候</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上升，当收集完成后</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下降。如果这个锯⻮图向上偏移， 说明垃圾的收集速度低于对象创建速率</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这可能会导致</a:t>
            </a:r>
            <a:r>
              <a:rPr lang="en" altLang="zh-CN" sz="1400" dirty="0">
                <a:latin typeface="Microsoft YaHei" panose="020B0503020204020204" pitchFamily="34" charset="-122"/>
                <a:ea typeface="Microsoft YaHei" panose="020B0503020204020204" pitchFamily="34" charset="-122"/>
              </a:rPr>
              <a:t>GC</a:t>
            </a:r>
            <a:r>
              <a:rPr lang="zh-CN" altLang="en-US" sz="1400" dirty="0">
                <a:latin typeface="Microsoft YaHei" panose="020B0503020204020204" pitchFamily="34" charset="-122"/>
                <a:ea typeface="Microsoft YaHei" panose="020B0503020204020204" pitchFamily="34" charset="-122"/>
              </a:rPr>
              <a:t>时间放缓，最终</a:t>
            </a:r>
            <a:r>
              <a:rPr lang="en" altLang="zh-CN" sz="1400" dirty="0" err="1">
                <a:latin typeface="Microsoft YaHei" panose="020B0503020204020204" pitchFamily="34" charset="-122"/>
                <a:ea typeface="Microsoft YaHei" panose="020B0503020204020204" pitchFamily="34" charset="-122"/>
              </a:rPr>
              <a:t>OutOfMemoryErrors</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垃圾收集延时</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主节点每</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秒会去检查其他节点的状态，如果任何节点的垃圾回收时间超过</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秒，则会导致该节点脱离集群。 </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内存使用情况</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如上所述，</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会充分利用除了分配给</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的任何</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像</a:t>
            </a:r>
            <a:r>
              <a:rPr lang="en" altLang="zh-CN" sz="1400" dirty="0">
                <a:latin typeface="Microsoft YaHei" panose="020B0503020204020204" pitchFamily="34" charset="-122"/>
                <a:ea typeface="Microsoft YaHei" panose="020B0503020204020204" pitchFamily="34" charset="-122"/>
              </a:rPr>
              <a:t>Kafka</a:t>
            </a:r>
            <a:r>
              <a:rPr lang="zh-CN" altLang="en-US" sz="1400" dirty="0">
                <a:latin typeface="Microsoft YaHei" panose="020B0503020204020204" pitchFamily="34" charset="-122"/>
                <a:ea typeface="Microsoft YaHei" panose="020B0503020204020204" pitchFamily="34" charset="-122"/>
              </a:rPr>
              <a:t>一样，</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被设计为依赖操作系统的文件系统缓存来快速可靠地提供请求。 许多变量决定了</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是否成功读取文件系统缓存，如果</a:t>
            </a:r>
            <a:r>
              <a:rPr lang="en" altLang="zh-CN" sz="1400" dirty="0">
                <a:latin typeface="Microsoft YaHei" panose="020B0503020204020204" pitchFamily="34" charset="-122"/>
                <a:ea typeface="Microsoft YaHei" panose="020B0503020204020204" pitchFamily="34" charset="-122"/>
              </a:rPr>
              <a:t>segment file</a:t>
            </a:r>
            <a:r>
              <a:rPr lang="zh-CN" altLang="en-US" sz="1400" dirty="0">
                <a:latin typeface="Microsoft YaHei" panose="020B0503020204020204" pitchFamily="34" charset="-122"/>
                <a:ea typeface="Microsoft YaHei" panose="020B0503020204020204" pitchFamily="34" charset="-122"/>
              </a:rPr>
              <a:t>最近由</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写入到磁盘，它已经</a:t>
            </a:r>
            <a:r>
              <a:rPr lang="en" altLang="zh-CN" sz="1400" dirty="0">
                <a:latin typeface="Microsoft YaHei" panose="020B0503020204020204" pitchFamily="34" charset="-122"/>
                <a:ea typeface="Microsoft YaHei" panose="020B0503020204020204" pitchFamily="34" charset="-122"/>
              </a:rPr>
              <a:t>in the cache</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然而如果节点被关闭并重新启动，首次查询某个</a:t>
            </a:r>
            <a:r>
              <a:rPr lang="en" altLang="zh-CN" sz="1400" dirty="0">
                <a:latin typeface="Microsoft YaHei" panose="020B0503020204020204" pitchFamily="34" charset="-122"/>
                <a:ea typeface="Microsoft YaHei" panose="020B0503020204020204" pitchFamily="34" charset="-122"/>
              </a:rPr>
              <a:t>segment</a:t>
            </a:r>
            <a:r>
              <a:rPr lang="zh-CN" altLang="en-US" sz="1400" dirty="0">
                <a:latin typeface="Microsoft YaHei" panose="020B0503020204020204" pitchFamily="34" charset="-122"/>
                <a:ea typeface="Microsoft YaHei" panose="020B0503020204020204" pitchFamily="34" charset="-122"/>
              </a:rPr>
              <a:t>的时候，数据很可能是必须从磁盘中读取，这是确保群集保持稳定 并且节点不会崩溃的重要原因之一。 总的来说，监控节点上的内存使用情况非常重要，并且尽可能多给</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分配</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pic>
        <p:nvPicPr>
          <p:cNvPr id="3" name="图片 2">
            <a:extLst>
              <a:ext uri="{FF2B5EF4-FFF2-40B4-BE49-F238E27FC236}">
                <a16:creationId xmlns:a16="http://schemas.microsoft.com/office/drawing/2014/main" id="{0470321A-6538-D244-AA8A-0C2306449AE0}"/>
              </a:ext>
            </a:extLst>
          </p:cNvPr>
          <p:cNvPicPr>
            <a:picLocks noChangeAspect="1"/>
          </p:cNvPicPr>
          <p:nvPr/>
        </p:nvPicPr>
        <p:blipFill>
          <a:blip r:embed="rId7"/>
          <a:stretch>
            <a:fillRect/>
          </a:stretch>
        </p:blipFill>
        <p:spPr>
          <a:xfrm>
            <a:off x="6387303" y="4272267"/>
            <a:ext cx="5325321" cy="1085542"/>
          </a:xfrm>
          <a:prstGeom prst="rect">
            <a:avLst/>
          </a:prstGeom>
        </p:spPr>
      </p:pic>
    </p:spTree>
    <p:extLst>
      <p:ext uri="{BB962C8B-B14F-4D97-AF65-F5344CB8AC3E}">
        <p14:creationId xmlns:p14="http://schemas.microsoft.com/office/powerpoint/2010/main" val="856202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D0FC1A-26EE-8F4F-9176-E36074711CE1}"/>
              </a:ext>
            </a:extLst>
          </p:cNvPr>
          <p:cNvSpPr>
            <a:spLocks noGrp="1"/>
          </p:cNvSpPr>
          <p:nvPr>
            <p:ph type="title"/>
          </p:nvPr>
        </p:nvSpPr>
        <p:spPr/>
        <p:txBody>
          <a:bodyPr>
            <a:normAutofit fontScale="90000"/>
          </a:bodyPr>
          <a:lstStyle/>
          <a:p>
            <a:r>
              <a:rPr lang="zh-CN" altLang="en-US" dirty="0"/>
              <a:t>资源饱和度 </a:t>
            </a:r>
          </a:p>
        </p:txBody>
      </p:sp>
      <p:pic>
        <p:nvPicPr>
          <p:cNvPr id="4" name="图片 3">
            <a:extLst>
              <a:ext uri="{FF2B5EF4-FFF2-40B4-BE49-F238E27FC236}">
                <a16:creationId xmlns:a16="http://schemas.microsoft.com/office/drawing/2014/main" id="{52143680-AE49-3641-8282-5F1A686D3598}"/>
              </a:ext>
            </a:extLst>
          </p:cNvPr>
          <p:cNvPicPr>
            <a:picLocks noChangeAspect="1"/>
          </p:cNvPicPr>
          <p:nvPr/>
        </p:nvPicPr>
        <p:blipFill>
          <a:blip r:embed="rId2"/>
          <a:stretch>
            <a:fillRect/>
          </a:stretch>
        </p:blipFill>
        <p:spPr>
          <a:xfrm>
            <a:off x="391689" y="1463318"/>
            <a:ext cx="4838700" cy="1803400"/>
          </a:xfrm>
          <a:prstGeom prst="rect">
            <a:avLst/>
          </a:prstGeom>
        </p:spPr>
      </p:pic>
      <p:sp>
        <p:nvSpPr>
          <p:cNvPr id="6" name="文本框 5">
            <a:extLst>
              <a:ext uri="{FF2B5EF4-FFF2-40B4-BE49-F238E27FC236}">
                <a16:creationId xmlns:a16="http://schemas.microsoft.com/office/drawing/2014/main" id="{BF6759B0-4740-FE46-9A07-04B16BB4F888}"/>
              </a:ext>
            </a:extLst>
          </p:cNvPr>
          <p:cNvSpPr txBox="1"/>
          <p:nvPr/>
        </p:nvSpPr>
        <p:spPr>
          <a:xfrm>
            <a:off x="391689" y="764704"/>
            <a:ext cx="1152615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节点使用线程池来管理线程如何消耗内存和</a:t>
            </a:r>
            <a:r>
              <a:rPr lang="en" altLang="zh-CN" sz="1400" dirty="0">
                <a:latin typeface="Microsoft YaHei" panose="020B0503020204020204" pitchFamily="34" charset="-122"/>
                <a:ea typeface="Microsoft YaHei" panose="020B0503020204020204" pitchFamily="34" charset="-122"/>
              </a:rPr>
              <a:t>CPU</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由于线程池设置是根据处理器数量自动配置的，因此通常没有必要对其进行调整。但是，最好注意线程池的队列和拒绝，以了解集群节点性能是不是满足要求</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如果是这样，可能想要添加更多节点以处理所有并发请求。 </a:t>
            </a:r>
          </a:p>
        </p:txBody>
      </p:sp>
      <p:pic>
        <p:nvPicPr>
          <p:cNvPr id="7" name="图片 6">
            <a:extLst>
              <a:ext uri="{FF2B5EF4-FFF2-40B4-BE49-F238E27FC236}">
                <a16:creationId xmlns:a16="http://schemas.microsoft.com/office/drawing/2014/main" id="{554C93A2-8FC5-294D-90EC-97FBFD0F8773}"/>
              </a:ext>
            </a:extLst>
          </p:cNvPr>
          <p:cNvPicPr>
            <a:picLocks noChangeAspect="1"/>
          </p:cNvPicPr>
          <p:nvPr/>
        </p:nvPicPr>
        <p:blipFill>
          <a:blip r:embed="rId3"/>
          <a:stretch>
            <a:fillRect/>
          </a:stretch>
        </p:blipFill>
        <p:spPr>
          <a:xfrm>
            <a:off x="391689" y="3442114"/>
            <a:ext cx="4838700" cy="1574800"/>
          </a:xfrm>
          <a:prstGeom prst="rect">
            <a:avLst/>
          </a:prstGeom>
        </p:spPr>
      </p:pic>
      <p:pic>
        <p:nvPicPr>
          <p:cNvPr id="9" name="图片 8">
            <a:extLst>
              <a:ext uri="{FF2B5EF4-FFF2-40B4-BE49-F238E27FC236}">
                <a16:creationId xmlns:a16="http://schemas.microsoft.com/office/drawing/2014/main" id="{10F346C2-49D5-D34B-B897-1A28FD88EED5}"/>
              </a:ext>
            </a:extLst>
          </p:cNvPr>
          <p:cNvPicPr>
            <a:picLocks noChangeAspect="1"/>
          </p:cNvPicPr>
          <p:nvPr/>
        </p:nvPicPr>
        <p:blipFill>
          <a:blip r:embed="rId4"/>
          <a:stretch>
            <a:fillRect/>
          </a:stretch>
        </p:blipFill>
        <p:spPr>
          <a:xfrm>
            <a:off x="391689" y="5203870"/>
            <a:ext cx="4838700" cy="1587500"/>
          </a:xfrm>
          <a:prstGeom prst="rect">
            <a:avLst/>
          </a:prstGeom>
        </p:spPr>
      </p:pic>
      <p:sp>
        <p:nvSpPr>
          <p:cNvPr id="16" name="文本框 15">
            <a:extLst>
              <a:ext uri="{FF2B5EF4-FFF2-40B4-BE49-F238E27FC236}">
                <a16:creationId xmlns:a16="http://schemas.microsoft.com/office/drawing/2014/main" id="{08B1B73C-B09F-434F-BD07-167DFCBBB94F}"/>
              </a:ext>
            </a:extLst>
          </p:cNvPr>
          <p:cNvSpPr txBox="1"/>
          <p:nvPr/>
        </p:nvSpPr>
        <p:spPr>
          <a:xfrm>
            <a:off x="5735960" y="2361043"/>
            <a:ext cx="6048672"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600" b="1" dirty="0"/>
              <a:t>线程池队列</a:t>
            </a:r>
            <a:r>
              <a:rPr lang="en-US" altLang="zh-CN" sz="1600" b="1" dirty="0"/>
              <a:t>: </a:t>
            </a:r>
            <a:r>
              <a:rPr lang="zh-CN" altLang="en-US" sz="1600" dirty="0"/>
              <a:t>太多队列是不理想的，因为这样会耗尽资源，并且如果导致节点关闭，还会增加丢失请求的⻛险。如果看到线程池</a:t>
            </a:r>
            <a:r>
              <a:rPr lang="en" altLang="zh-CN" sz="1600" dirty="0"/>
              <a:t>rejected</a:t>
            </a:r>
            <a:r>
              <a:rPr lang="zh-CN" altLang="en-US" sz="1600" dirty="0"/>
              <a:t>稳步增加，请尽量尝试减慢请求速率</a:t>
            </a:r>
            <a:r>
              <a:rPr lang="en-US" altLang="zh-CN" sz="1600" dirty="0"/>
              <a:t>(</a:t>
            </a:r>
            <a:r>
              <a:rPr lang="zh-CN" altLang="en-US" sz="1600" dirty="0"/>
              <a:t>如果可能</a:t>
            </a:r>
            <a:r>
              <a:rPr lang="en-US" altLang="zh-CN" sz="1600" dirty="0"/>
              <a:t>)</a:t>
            </a:r>
            <a:r>
              <a:rPr lang="zh-CN" altLang="en-US" sz="1600" dirty="0"/>
              <a:t>，增加节点上的处理器数量或增加群集中的节点数量。查询负载峰值与搜索线程池队列大小的峰值相关，因为节点会试图跟上查询请求的速度。</a:t>
            </a:r>
            <a:endParaRPr lang="en-US" altLang="zh-CN" sz="1600" dirty="0"/>
          </a:p>
          <a:p>
            <a:pPr marL="285750" indent="-285750">
              <a:buFont typeface="Wingdings" pitchFamily="2" charset="2"/>
              <a:buChar char="l"/>
            </a:pPr>
            <a:r>
              <a:rPr lang="zh-CN" altLang="en-US" sz="1600" b="1" dirty="0"/>
              <a:t>批量拒绝和批量排队</a:t>
            </a:r>
            <a:r>
              <a:rPr lang="en-US" altLang="zh-CN" sz="1600" b="1" dirty="0"/>
              <a:t>: </a:t>
            </a:r>
            <a:r>
              <a:rPr lang="zh-CN" altLang="en-US" sz="1600" dirty="0"/>
              <a:t>批量操作是一次发送许多请求的更有效的方式。 通常，如果要执行许多操作</a:t>
            </a:r>
            <a:r>
              <a:rPr lang="en-US" altLang="zh-CN" sz="1600" dirty="0"/>
              <a:t>(</a:t>
            </a:r>
            <a:r>
              <a:rPr lang="zh-CN" altLang="en-US" sz="1600" dirty="0"/>
              <a:t>创建索引或添加，更新或删除文档</a:t>
            </a:r>
            <a:r>
              <a:rPr lang="en-US" altLang="zh-CN" sz="1600" dirty="0"/>
              <a:t>)</a:t>
            </a:r>
            <a:r>
              <a:rPr lang="zh-CN" altLang="en-US" sz="1600" dirty="0"/>
              <a:t>，则应尝试以批量操作发送请求，而不是发送许多单独的请求。 </a:t>
            </a:r>
            <a:r>
              <a:rPr lang="zh-CN" altLang="en" sz="1600" dirty="0"/>
              <a:t>大部分</a:t>
            </a:r>
            <a:r>
              <a:rPr lang="zh-CN" altLang="en-US" sz="1600" dirty="0"/>
              <a:t>的拒绝通常与在一个批量请求中尝试索引太多文档有关。根据</a:t>
            </a:r>
            <a:r>
              <a:rPr lang="en" altLang="zh-CN" sz="1600" dirty="0"/>
              <a:t>Elasticsearch</a:t>
            </a:r>
            <a:r>
              <a:rPr lang="zh-CN" altLang="en-US" sz="1600" dirty="0"/>
              <a:t>的文档，批量</a:t>
            </a:r>
            <a:r>
              <a:rPr lang="zh-CN" altLang="en" sz="1600" dirty="0"/>
              <a:t>拒绝</a:t>
            </a:r>
            <a:r>
              <a:rPr lang="zh-CN" altLang="en-US" sz="1600" dirty="0"/>
              <a:t>并不是很需要担心的事。</a:t>
            </a:r>
            <a:endParaRPr lang="en-US" altLang="zh-CN" sz="1600" dirty="0"/>
          </a:p>
        </p:txBody>
      </p:sp>
    </p:spTree>
    <p:extLst>
      <p:ext uri="{BB962C8B-B14F-4D97-AF65-F5344CB8AC3E}">
        <p14:creationId xmlns:p14="http://schemas.microsoft.com/office/powerpoint/2010/main" val="40338073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42" name="组合 41">
            <a:extLst>
              <a:ext uri="{FF2B5EF4-FFF2-40B4-BE49-F238E27FC236}">
                <a16:creationId xmlns:a16="http://schemas.microsoft.com/office/drawing/2014/main" id="{E447EE68-22B4-C34E-B69A-99A6634D6702}"/>
              </a:ext>
            </a:extLst>
          </p:cNvPr>
          <p:cNvGrpSpPr/>
          <p:nvPr/>
        </p:nvGrpSpPr>
        <p:grpSpPr>
          <a:xfrm>
            <a:off x="4441853" y="1919633"/>
            <a:ext cx="494093" cy="456535"/>
            <a:chOff x="4839561" y="1460675"/>
            <a:chExt cx="494093" cy="456535"/>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675"/>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3953223" y="3275111"/>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381651" y="4575267"/>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1"/>
            </p:custDataLst>
          </p:nvPr>
        </p:nvSpPr>
        <p:spPr bwMode="auto">
          <a:xfrm>
            <a:off x="4950377" y="1875984"/>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2"/>
            </p:custDataLst>
          </p:nvPr>
        </p:nvSpPr>
        <p:spPr bwMode="auto">
          <a:xfrm>
            <a:off x="4441853" y="3252086"/>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3"/>
            </p:custDataLst>
          </p:nvPr>
        </p:nvSpPr>
        <p:spPr bwMode="auto">
          <a:xfrm>
            <a:off x="4857010" y="4508973"/>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7"/>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9054761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en" altLang="zh-CN" dirty="0"/>
              <a:t>Elasticsearch</a:t>
            </a:r>
            <a:r>
              <a:rPr lang="zh-CN" altLang="en" dirty="0"/>
              <a:t>异常</a:t>
            </a:r>
            <a:r>
              <a:rPr lang="zh-CN" altLang="en-US" dirty="0"/>
              <a:t>检测</a:t>
            </a:r>
          </a:p>
        </p:txBody>
      </p:sp>
      <p:sp>
        <p:nvSpPr>
          <p:cNvPr id="8" name="文本框 7">
            <a:extLst>
              <a:ext uri="{FF2B5EF4-FFF2-40B4-BE49-F238E27FC236}">
                <a16:creationId xmlns:a16="http://schemas.microsoft.com/office/drawing/2014/main" id="{84599161-BDE0-C747-B3BD-30B1F34FA0AB}"/>
              </a:ext>
            </a:extLst>
          </p:cNvPr>
          <p:cNvSpPr txBox="1"/>
          <p:nvPr/>
        </p:nvSpPr>
        <p:spPr>
          <a:xfrm>
            <a:off x="335360" y="908720"/>
            <a:ext cx="11737304"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b="1" dirty="0">
                <a:latin typeface="Microsoft YaHei" panose="020B0503020204020204" pitchFamily="34" charset="-122"/>
                <a:ea typeface="Microsoft YaHei" panose="020B0503020204020204" pitchFamily="34" charset="-122"/>
              </a:rPr>
              <a:t>JVM</a:t>
            </a:r>
            <a:r>
              <a:rPr lang="zh-CN" altLang="en-US" b="1" dirty="0">
                <a:latin typeface="Microsoft YaHei" panose="020B0503020204020204" pitchFamily="34" charset="-122"/>
                <a:ea typeface="Microsoft YaHei" panose="020B0503020204020204" pitchFamily="34" charset="-122"/>
              </a:rPr>
              <a:t>堆内存的使用量检测</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监控</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节点</a:t>
            </a:r>
            <a:r>
              <a:rPr lang="zh-CN" altLang="en-US" dirty="0">
                <a:latin typeface="Microsoft YaHei" panose="020B0503020204020204" pitchFamily="34" charset="-122"/>
                <a:ea typeface="Microsoft YaHei" panose="020B0503020204020204" pitchFamily="34" charset="-122"/>
              </a:rPr>
              <a:t>的</a:t>
            </a:r>
            <a:r>
              <a:rPr lang="en" altLang="zh-CN" dirty="0">
                <a:latin typeface="Microsoft YaHei" panose="020B0503020204020204" pitchFamily="34" charset="-122"/>
                <a:ea typeface="Microsoft YaHei" panose="020B0503020204020204" pitchFamily="34" charset="-122"/>
              </a:rPr>
              <a:t>JVM</a:t>
            </a:r>
            <a:r>
              <a:rPr lang="zh-CN" altLang="en" dirty="0">
                <a:latin typeface="Microsoft YaHei" panose="020B0503020204020204" pitchFamily="34" charset="-122"/>
                <a:ea typeface="Microsoft YaHei" panose="020B0503020204020204" pitchFamily="34" charset="-122"/>
              </a:rPr>
              <a:t>堆内存，</a:t>
            </a:r>
            <a:r>
              <a:rPr lang="zh-CN" altLang="en-US" dirty="0">
                <a:latin typeface="Microsoft YaHei" panose="020B0503020204020204" pitchFamily="34" charset="-122"/>
                <a:ea typeface="Microsoft YaHei" panose="020B0503020204020204" pitchFamily="34" charset="-122"/>
              </a:rPr>
              <a:t>并且设置警报，确认哪个节点是否一直超过</a:t>
            </a:r>
            <a:r>
              <a:rPr lang="en-US" altLang="zh-CN" dirty="0">
                <a:latin typeface="Microsoft YaHei" panose="020B0503020204020204" pitchFamily="34" charset="-122"/>
                <a:ea typeface="Microsoft YaHei" panose="020B0503020204020204" pitchFamily="34" charset="-122"/>
              </a:rPr>
              <a:t>85 % </a:t>
            </a:r>
            <a:r>
              <a:rPr lang="zh-CN" altLang="en-US" dirty="0">
                <a:latin typeface="Microsoft YaHei" panose="020B0503020204020204" pitchFamily="34" charset="-122"/>
                <a:ea typeface="Microsoft YaHei" panose="020B0503020204020204" pitchFamily="34" charset="-122"/>
              </a:rPr>
              <a:t>。如果一直超过，则表明</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垃圾的收集已经跟不上</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垃圾的产生。</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集群监控状态检测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设置警报以在</a:t>
            </a:r>
            <a:r>
              <a:rPr lang="en" altLang="zh-CN" dirty="0">
                <a:latin typeface="Microsoft YaHei" panose="020B0503020204020204" pitchFamily="34" charset="-122"/>
                <a:ea typeface="Microsoft YaHei" panose="020B0503020204020204" pitchFamily="34" charset="-122"/>
              </a:rPr>
              <a:t>Elasticsearch</a:t>
            </a:r>
            <a:r>
              <a:rPr lang="zh-CN" altLang="en-US" dirty="0">
                <a:latin typeface="Microsoft YaHei" panose="020B0503020204020204" pitchFamily="34" charset="-122"/>
                <a:ea typeface="Microsoft YaHei" panose="020B0503020204020204" pitchFamily="34" charset="-122"/>
              </a:rPr>
              <a:t>集群状态为⻩色超过</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分钟或状态在过去一分钟内为红色时触发。以保证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的数据完整性。</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搜索查询延时检测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监视当前正在进行的查询数量设置报警提示潜在的问题比如异常的峰值或者异常的下降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已保证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索引</a:t>
            </a:r>
            <a:r>
              <a:rPr lang="en-US" altLang="zh-CN" b="1" dirty="0">
                <a:latin typeface="Microsoft YaHei" panose="020B0503020204020204" pitchFamily="34" charset="-122"/>
                <a:ea typeface="Microsoft YaHei" panose="020B0503020204020204" pitchFamily="34" charset="-122"/>
              </a:rPr>
              <a:t>flush</a:t>
            </a:r>
            <a:r>
              <a:rPr lang="zh-CN" altLang="en-US" b="1" dirty="0">
                <a:latin typeface="Microsoft YaHei" panose="020B0503020204020204" pitchFamily="34" charset="-122"/>
                <a:ea typeface="Microsoft YaHei" panose="020B0503020204020204" pitchFamily="34" charset="-122"/>
              </a:rPr>
              <a:t>延迟检测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在</a:t>
            </a:r>
            <a:r>
              <a:rPr lang="en" altLang="zh-CN" dirty="0">
                <a:latin typeface="Microsoft YaHei" panose="020B0503020204020204" pitchFamily="34" charset="-122"/>
                <a:ea typeface="Microsoft YaHei" panose="020B0503020204020204" pitchFamily="34" charset="-122"/>
              </a:rPr>
              <a:t>flush</a:t>
            </a:r>
            <a:r>
              <a:rPr lang="zh-CN" altLang="en-US" dirty="0">
                <a:latin typeface="Microsoft YaHei" panose="020B0503020204020204" pitchFamily="34" charset="-122"/>
                <a:ea typeface="Microsoft YaHei" panose="020B0503020204020204" pitchFamily="34" charset="-122"/>
              </a:rPr>
              <a:t>完成之前，数据不会被固化到磁盘中</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因此设置报警提示</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当这个指标稳步增⻓时，表明磁盘性能不好</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避免最终无法向索引中添加新的数据。</a:t>
            </a:r>
          </a:p>
          <a:p>
            <a:pPr marL="285750" indent="-285750">
              <a:buFont typeface="Wingdings" pitchFamily="2" charset="2"/>
              <a:buChar char="l"/>
            </a:pPr>
            <a:r>
              <a:rPr lang="zh-CN" altLang="en-US" b="1" dirty="0"/>
              <a:t>线程池队列线程数检测</a:t>
            </a:r>
            <a:r>
              <a:rPr lang="en-US" altLang="zh-CN" b="1" dirty="0"/>
              <a:t>:</a:t>
            </a:r>
            <a:r>
              <a:rPr lang="zh-CN" altLang="en-US" b="1" dirty="0"/>
              <a:t> </a:t>
            </a:r>
            <a:r>
              <a:rPr lang="zh-CN" altLang="en-US" dirty="0"/>
              <a:t>设置报警在发现线程池</a:t>
            </a:r>
            <a:r>
              <a:rPr lang="zh-CN" altLang="en" dirty="0"/>
              <a:t>拒绝</a:t>
            </a:r>
            <a:r>
              <a:rPr lang="zh-CN" altLang="en-US" dirty="0"/>
              <a:t>数量急剧增加时，及时降低减慢请求速率，或者增加节点上的处理器数量或增加群集中的节点数量</a:t>
            </a:r>
            <a:r>
              <a:rPr lang="en-US" altLang="zh-CN" dirty="0"/>
              <a:t>,</a:t>
            </a:r>
            <a:r>
              <a:rPr lang="zh-CN" altLang="en-US" dirty="0"/>
              <a:t> 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dirty="0"/>
          </a:p>
          <a:p>
            <a:pPr marL="285750" indent="-285750">
              <a:buFont typeface="Wingdings" pitchFamily="2" charset="2"/>
              <a:buChar char="l"/>
            </a:pPr>
            <a:endParaRPr lang="zh-CN" altLang="en-US" dirty="0"/>
          </a:p>
          <a:p>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en-US" altLang="zh-CN"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kumimoji="0" lang="zh-CN" altLang="en-US" sz="18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6329551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zh-CN" altLang="en" dirty="0"/>
              <a:t>案例</a:t>
            </a:r>
            <a:endParaRPr lang="zh-CN" altLang="en-US" dirty="0"/>
          </a:p>
        </p:txBody>
      </p:sp>
      <p:pic>
        <p:nvPicPr>
          <p:cNvPr id="3" name="图片 2">
            <a:extLst>
              <a:ext uri="{FF2B5EF4-FFF2-40B4-BE49-F238E27FC236}">
                <a16:creationId xmlns:a16="http://schemas.microsoft.com/office/drawing/2014/main" id="{7D9D316D-00B3-AE48-B31C-281D948E11B4}"/>
              </a:ext>
            </a:extLst>
          </p:cNvPr>
          <p:cNvPicPr>
            <a:picLocks noChangeAspect="1"/>
          </p:cNvPicPr>
          <p:nvPr/>
        </p:nvPicPr>
        <p:blipFill>
          <a:blip r:embed="rId2"/>
          <a:stretch>
            <a:fillRect/>
          </a:stretch>
        </p:blipFill>
        <p:spPr>
          <a:xfrm>
            <a:off x="230234" y="4056502"/>
            <a:ext cx="4289687" cy="1698750"/>
          </a:xfrm>
          <a:prstGeom prst="rect">
            <a:avLst/>
          </a:prstGeom>
        </p:spPr>
      </p:pic>
      <p:pic>
        <p:nvPicPr>
          <p:cNvPr id="4" name="图片 3">
            <a:extLst>
              <a:ext uri="{FF2B5EF4-FFF2-40B4-BE49-F238E27FC236}">
                <a16:creationId xmlns:a16="http://schemas.microsoft.com/office/drawing/2014/main" id="{35D7599B-EB2B-9847-97FE-CAC846DB415B}"/>
              </a:ext>
            </a:extLst>
          </p:cNvPr>
          <p:cNvPicPr>
            <a:picLocks noChangeAspect="1"/>
          </p:cNvPicPr>
          <p:nvPr/>
        </p:nvPicPr>
        <p:blipFill>
          <a:blip r:embed="rId3"/>
          <a:stretch>
            <a:fillRect/>
          </a:stretch>
        </p:blipFill>
        <p:spPr>
          <a:xfrm>
            <a:off x="4519922" y="4029332"/>
            <a:ext cx="4032448" cy="1698749"/>
          </a:xfrm>
          <a:prstGeom prst="rect">
            <a:avLst/>
          </a:prstGeom>
        </p:spPr>
      </p:pic>
      <p:pic>
        <p:nvPicPr>
          <p:cNvPr id="6" name="图片 5">
            <a:extLst>
              <a:ext uri="{FF2B5EF4-FFF2-40B4-BE49-F238E27FC236}">
                <a16:creationId xmlns:a16="http://schemas.microsoft.com/office/drawing/2014/main" id="{04EB94DC-AABE-AE47-B0D6-ED452E051CB5}"/>
              </a:ext>
            </a:extLst>
          </p:cNvPr>
          <p:cNvPicPr>
            <a:picLocks noChangeAspect="1"/>
          </p:cNvPicPr>
          <p:nvPr/>
        </p:nvPicPr>
        <p:blipFill>
          <a:blip r:embed="rId4"/>
          <a:stretch>
            <a:fillRect/>
          </a:stretch>
        </p:blipFill>
        <p:spPr>
          <a:xfrm>
            <a:off x="263352" y="2636912"/>
            <a:ext cx="6794500" cy="1155700"/>
          </a:xfrm>
          <a:prstGeom prst="rect">
            <a:avLst/>
          </a:prstGeom>
        </p:spPr>
      </p:pic>
      <p:pic>
        <p:nvPicPr>
          <p:cNvPr id="7" name="图片 6">
            <a:extLst>
              <a:ext uri="{FF2B5EF4-FFF2-40B4-BE49-F238E27FC236}">
                <a16:creationId xmlns:a16="http://schemas.microsoft.com/office/drawing/2014/main" id="{4F004F9B-D2A9-6B4E-AC71-2A51022F2E0C}"/>
              </a:ext>
            </a:extLst>
          </p:cNvPr>
          <p:cNvPicPr>
            <a:picLocks noChangeAspect="1"/>
          </p:cNvPicPr>
          <p:nvPr/>
        </p:nvPicPr>
        <p:blipFill>
          <a:blip r:embed="rId5"/>
          <a:stretch>
            <a:fillRect/>
          </a:stretch>
        </p:blipFill>
        <p:spPr>
          <a:xfrm>
            <a:off x="7256225" y="2433626"/>
            <a:ext cx="4747842" cy="1562272"/>
          </a:xfrm>
          <a:prstGeom prst="rect">
            <a:avLst/>
          </a:prstGeom>
        </p:spPr>
      </p:pic>
      <p:sp>
        <p:nvSpPr>
          <p:cNvPr id="9" name="文本框 8">
            <a:extLst>
              <a:ext uri="{FF2B5EF4-FFF2-40B4-BE49-F238E27FC236}">
                <a16:creationId xmlns:a16="http://schemas.microsoft.com/office/drawing/2014/main" id="{C6F68A53-E7FC-3540-AD50-8CEF333719F1}"/>
              </a:ext>
            </a:extLst>
          </p:cNvPr>
          <p:cNvSpPr txBox="1"/>
          <p:nvPr/>
        </p:nvSpPr>
        <p:spPr>
          <a:xfrm>
            <a:off x="551384" y="692696"/>
            <a:ext cx="111612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t>某云厂商性能监测平台内部使用的</a:t>
            </a:r>
            <a:r>
              <a:rPr lang="en" altLang="zh-CN" dirty="0">
                <a:latin typeface="Microsoft YaHei" panose="020B0503020204020204" pitchFamily="34" charset="-122"/>
                <a:ea typeface="Microsoft YaHei" panose="020B0503020204020204" pitchFamily="34" charset="-122"/>
              </a:rPr>
              <a:t>Elasticsearch</a:t>
            </a:r>
            <a:r>
              <a:rPr lang="zh-CN" altLang="en-US" dirty="0"/>
              <a:t>日志分析平台</a:t>
            </a:r>
            <a:r>
              <a:rPr lang="en" altLang="zh-CN" dirty="0"/>
              <a:t>, </a:t>
            </a:r>
            <a:r>
              <a:rPr lang="zh-CN" altLang="en-US" dirty="0"/>
              <a:t>当运维在大量频繁查询检索数据时会发现数据丢失</a:t>
            </a:r>
            <a:r>
              <a:rPr lang="en-US" altLang="zh-CN" dirty="0"/>
              <a:t>,</a:t>
            </a:r>
            <a:r>
              <a:rPr lang="zh-CN" altLang="en-US" dirty="0"/>
              <a:t>数据返回异常</a:t>
            </a:r>
            <a:r>
              <a:rPr lang="en-US" altLang="zh-CN" dirty="0"/>
              <a:t>,</a:t>
            </a:r>
            <a:r>
              <a:rPr lang="zh-CN" altLang="en-US" dirty="0"/>
              <a:t> 集群节点丢失再使用</a:t>
            </a:r>
            <a:r>
              <a:rPr lang="en" altLang="zh-CN" dirty="0" err="1"/>
              <a:t>DataFlux</a:t>
            </a:r>
            <a:r>
              <a:rPr lang="zh-CN" altLang="en" dirty="0"/>
              <a:t>业务</a:t>
            </a:r>
            <a:r>
              <a:rPr lang="zh-CN" altLang="en-US" dirty="0"/>
              <a:t>保障平台保障之前运维团队的解决方案是写一个定时脚本再出现问题后直接重启</a:t>
            </a:r>
            <a:r>
              <a:rPr lang="en" altLang="zh-CN" dirty="0">
                <a:latin typeface="Microsoft YaHei" panose="020B0503020204020204" pitchFamily="34" charset="-122"/>
                <a:ea typeface="Microsoft YaHei" panose="020B0503020204020204" pitchFamily="34" charset="-122"/>
              </a:rPr>
              <a:t>Elasticsearch</a:t>
            </a:r>
            <a:r>
              <a:rPr lang="en" altLang="zh-CN" dirty="0"/>
              <a:t>,</a:t>
            </a:r>
            <a:r>
              <a:rPr lang="zh-CN" altLang="en-US" dirty="0"/>
              <a:t>  在使用</a:t>
            </a:r>
            <a:r>
              <a:rPr lang="en" altLang="zh-CN" dirty="0" err="1"/>
              <a:t>DataFlux</a:t>
            </a:r>
            <a:r>
              <a:rPr lang="zh-CN" altLang="en" dirty="0"/>
              <a:t>业务</a:t>
            </a:r>
            <a:r>
              <a:rPr lang="zh-CN" altLang="en-US" dirty="0"/>
              <a:t>保障平台之后通过视图发现是因为索引</a:t>
            </a:r>
            <a:r>
              <a:rPr lang="en" altLang="zh-CN" dirty="0"/>
              <a:t>flush</a:t>
            </a:r>
            <a:r>
              <a:rPr lang="zh-CN" altLang="en" dirty="0"/>
              <a:t>引起</a:t>
            </a:r>
            <a:r>
              <a:rPr lang="zh-CN" altLang="en-US" dirty="0"/>
              <a:t>的问题最终导致</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节点下线并及时的对集群完成升配解决了问题</a:t>
            </a:r>
            <a:r>
              <a:rPr lang="en-US" altLang="zh-CN" dirty="0">
                <a:latin typeface="Microsoft YaHei" panose="020B0503020204020204" pitchFamily="34" charset="-122"/>
                <a:ea typeface="Microsoft YaHei" panose="020B0503020204020204" pitchFamily="34" charset="-122"/>
              </a:rPr>
              <a:t>.</a:t>
            </a: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2734308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42" name="组合 41">
            <a:extLst>
              <a:ext uri="{FF2B5EF4-FFF2-40B4-BE49-F238E27FC236}">
                <a16:creationId xmlns:a16="http://schemas.microsoft.com/office/drawing/2014/main" id="{E447EE68-22B4-C34E-B69A-99A6634D6702}"/>
              </a:ext>
            </a:extLst>
          </p:cNvPr>
          <p:cNvGrpSpPr/>
          <p:nvPr/>
        </p:nvGrpSpPr>
        <p:grpSpPr>
          <a:xfrm>
            <a:off x="4317992" y="1910566"/>
            <a:ext cx="494093" cy="456535"/>
            <a:chOff x="4839561" y="1460675"/>
            <a:chExt cx="494093" cy="456535"/>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675"/>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18906" y="3116404"/>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397409" y="445679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1"/>
            </p:custDataLst>
          </p:nvPr>
        </p:nvSpPr>
        <p:spPr bwMode="auto">
          <a:xfrm>
            <a:off x="4826516" y="1866917"/>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2"/>
            </p:custDataLst>
          </p:nvPr>
        </p:nvSpPr>
        <p:spPr bwMode="auto">
          <a:xfrm>
            <a:off x="4507536" y="3093379"/>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3"/>
            </p:custDataLst>
          </p:nvPr>
        </p:nvSpPr>
        <p:spPr bwMode="auto">
          <a:xfrm>
            <a:off x="4872768" y="439049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7"/>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165351971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8793696">
            <a:extLst>
              <a:ext uri="{FF2B5EF4-FFF2-40B4-BE49-F238E27FC236}">
                <a16:creationId xmlns:a16="http://schemas.microsoft.com/office/drawing/2014/main" id="{5B613499-B50F-624F-93C1-802E74090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56" y="840296"/>
            <a:ext cx="10153128" cy="55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5123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3C7D172-F465-D545-B8A2-6D4E8B5B5996}"/>
              </a:ext>
            </a:extLst>
          </p:cNvPr>
          <p:cNvPicPr>
            <a:picLocks noChangeAspect="1"/>
          </p:cNvPicPr>
          <p:nvPr/>
        </p:nvPicPr>
        <p:blipFill>
          <a:blip r:embed="rId5"/>
          <a:stretch>
            <a:fillRect/>
          </a:stretch>
        </p:blipFill>
        <p:spPr>
          <a:xfrm>
            <a:off x="387863" y="715554"/>
            <a:ext cx="10460665" cy="5731109"/>
          </a:xfrm>
          <a:prstGeom prst="rect">
            <a:avLst/>
          </a:prstGeom>
        </p:spPr>
      </p:pic>
    </p:spTree>
    <p:extLst>
      <p:ext uri="{BB962C8B-B14F-4D97-AF65-F5344CB8AC3E}">
        <p14:creationId xmlns:p14="http://schemas.microsoft.com/office/powerpoint/2010/main" val="27085370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EF35E67-FA3E-1043-85C6-F49690B477A9}"/>
              </a:ext>
            </a:extLst>
          </p:cNvPr>
          <p:cNvPicPr>
            <a:picLocks noChangeAspect="1"/>
          </p:cNvPicPr>
          <p:nvPr/>
        </p:nvPicPr>
        <p:blipFill>
          <a:blip r:embed="rId5"/>
          <a:stretch>
            <a:fillRect/>
          </a:stretch>
        </p:blipFill>
        <p:spPr>
          <a:xfrm>
            <a:off x="371823" y="908720"/>
            <a:ext cx="11083783" cy="4960471"/>
          </a:xfrm>
          <a:prstGeom prst="rect">
            <a:avLst/>
          </a:prstGeom>
        </p:spPr>
      </p:pic>
    </p:spTree>
    <p:extLst>
      <p:ext uri="{BB962C8B-B14F-4D97-AF65-F5344CB8AC3E}">
        <p14:creationId xmlns:p14="http://schemas.microsoft.com/office/powerpoint/2010/main" val="30442989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内置视图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D6B01CD-20FB-4145-B1CF-2258374613C3}"/>
              </a:ext>
            </a:extLst>
          </p:cNvPr>
          <p:cNvPicPr>
            <a:picLocks noChangeAspect="1"/>
          </p:cNvPicPr>
          <p:nvPr/>
        </p:nvPicPr>
        <p:blipFill>
          <a:blip r:embed="rId5"/>
          <a:stretch>
            <a:fillRect/>
          </a:stretch>
        </p:blipFill>
        <p:spPr>
          <a:xfrm>
            <a:off x="386780" y="840296"/>
            <a:ext cx="10245723" cy="5335760"/>
          </a:xfrm>
          <a:prstGeom prst="rect">
            <a:avLst/>
          </a:prstGeom>
        </p:spPr>
      </p:pic>
    </p:spTree>
    <p:extLst>
      <p:ext uri="{BB962C8B-B14F-4D97-AF65-F5344CB8AC3E}">
        <p14:creationId xmlns:p14="http://schemas.microsoft.com/office/powerpoint/2010/main" val="33504272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42" name="组合 41">
            <a:extLst>
              <a:ext uri="{FF2B5EF4-FFF2-40B4-BE49-F238E27FC236}">
                <a16:creationId xmlns:a16="http://schemas.microsoft.com/office/drawing/2014/main" id="{E447EE68-22B4-C34E-B69A-99A6634D6702}"/>
              </a:ext>
            </a:extLst>
          </p:cNvPr>
          <p:cNvGrpSpPr/>
          <p:nvPr/>
        </p:nvGrpSpPr>
        <p:grpSpPr>
          <a:xfrm>
            <a:off x="4345151" y="1926769"/>
            <a:ext cx="494093" cy="456535"/>
            <a:chOff x="4839561" y="1460675"/>
            <a:chExt cx="494093" cy="456535"/>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675"/>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3917027" y="3136523"/>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284020" y="4336914"/>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1"/>
            </p:custDataLst>
          </p:nvPr>
        </p:nvSpPr>
        <p:spPr bwMode="auto">
          <a:xfrm>
            <a:off x="4853675" y="1883120"/>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2"/>
            </p:custDataLst>
          </p:nvPr>
        </p:nvSpPr>
        <p:spPr bwMode="auto">
          <a:xfrm>
            <a:off x="4405657" y="3113498"/>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3"/>
            </p:custDataLst>
          </p:nvPr>
        </p:nvSpPr>
        <p:spPr bwMode="auto">
          <a:xfrm>
            <a:off x="4759379" y="4270620"/>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7"/>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306312997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B854C-3363-3943-BB58-6263F8FDFFCE}"/>
              </a:ext>
            </a:extLst>
          </p:cNvPr>
          <p:cNvSpPr>
            <a:spLocks noGrp="1"/>
          </p:cNvSpPr>
          <p:nvPr>
            <p:ph type="title"/>
          </p:nvPr>
        </p:nvSpPr>
        <p:spPr/>
        <p:txBody>
          <a:bodyPr>
            <a:normAutofit fontScale="90000"/>
          </a:bodyPr>
          <a:lstStyle/>
          <a:p>
            <a:r>
              <a:rPr lang="zh-CN" altLang="en-US" dirty="0"/>
              <a:t>概述</a:t>
            </a:r>
          </a:p>
        </p:txBody>
      </p:sp>
      <p:sp>
        <p:nvSpPr>
          <p:cNvPr id="28" name="矩形 27">
            <a:extLst>
              <a:ext uri="{FF2B5EF4-FFF2-40B4-BE49-F238E27FC236}">
                <a16:creationId xmlns:a16="http://schemas.microsoft.com/office/drawing/2014/main" id="{B2DE9CC6-44C1-C948-B0F8-182CB7C9BC69}"/>
              </a:ext>
            </a:extLst>
          </p:cNvPr>
          <p:cNvSpPr/>
          <p:nvPr/>
        </p:nvSpPr>
        <p:spPr>
          <a:xfrm>
            <a:off x="1523387" y="1598625"/>
            <a:ext cx="8126033" cy="576001"/>
          </a:xfrm>
          <a:prstGeom prst="rect">
            <a:avLst/>
          </a:prstGeom>
        </p:spPr>
        <p:txBody>
          <a:bodyPr anchor="b" anchorCtr="0">
            <a:noAutofit/>
          </a:bodyPr>
          <a:lstStyle/>
          <a:p>
            <a:pPr algn="ctr">
              <a:buSzPct val="25000"/>
            </a:pPr>
            <a:endParaRPr lang="en-US" altLang="zh-CN" sz="3200" b="1" dirty="0"/>
          </a:p>
        </p:txBody>
      </p:sp>
      <p:grpSp>
        <p:nvGrpSpPr>
          <p:cNvPr id="72" name="组合 71">
            <a:extLst>
              <a:ext uri="{FF2B5EF4-FFF2-40B4-BE49-F238E27FC236}">
                <a16:creationId xmlns:a16="http://schemas.microsoft.com/office/drawing/2014/main" id="{40EC4E23-B9B4-C542-91DD-9631760822B8}"/>
              </a:ext>
            </a:extLst>
          </p:cNvPr>
          <p:cNvGrpSpPr/>
          <p:nvPr/>
        </p:nvGrpSpPr>
        <p:grpSpPr>
          <a:xfrm>
            <a:off x="1271464" y="1196752"/>
            <a:ext cx="8913299" cy="4494169"/>
            <a:chOff x="1343472" y="1400155"/>
            <a:chExt cx="8913299" cy="4494169"/>
          </a:xfrm>
        </p:grpSpPr>
        <p:grpSp>
          <p:nvGrpSpPr>
            <p:cNvPr id="26" name="组合 25">
              <a:extLst>
                <a:ext uri="{FF2B5EF4-FFF2-40B4-BE49-F238E27FC236}">
                  <a16:creationId xmlns:a16="http://schemas.microsoft.com/office/drawing/2014/main" id="{C46202EE-9E03-794F-91A0-098570C5ECF7}"/>
                </a:ext>
              </a:extLst>
            </p:cNvPr>
            <p:cNvGrpSpPr/>
            <p:nvPr/>
          </p:nvGrpSpPr>
          <p:grpSpPr>
            <a:xfrm>
              <a:off x="1343472" y="2985880"/>
              <a:ext cx="8913299" cy="2908444"/>
              <a:chOff x="2051538" y="2380626"/>
              <a:chExt cx="8913299" cy="2908444"/>
            </a:xfrm>
          </p:grpSpPr>
          <p:grpSp>
            <p:nvGrpSpPr>
              <p:cNvPr id="29" name="组合 28">
                <a:extLst>
                  <a:ext uri="{FF2B5EF4-FFF2-40B4-BE49-F238E27FC236}">
                    <a16:creationId xmlns:a16="http://schemas.microsoft.com/office/drawing/2014/main" id="{2328B756-D79C-1445-A244-9ED14F719BAE}"/>
                  </a:ext>
                </a:extLst>
              </p:cNvPr>
              <p:cNvGrpSpPr>
                <a:grpSpLocks noChangeAspect="1"/>
              </p:cNvGrpSpPr>
              <p:nvPr/>
            </p:nvGrpSpPr>
            <p:grpSpPr>
              <a:xfrm>
                <a:off x="2051538" y="3551880"/>
                <a:ext cx="545860" cy="540000"/>
                <a:chOff x="9072988" y="4530811"/>
                <a:chExt cx="885971" cy="876459"/>
              </a:xfrm>
            </p:grpSpPr>
            <p:sp>
              <p:nvSpPr>
                <p:cNvPr id="70" name="椭圆 69">
                  <a:extLst>
                    <a:ext uri="{FF2B5EF4-FFF2-40B4-BE49-F238E27FC236}">
                      <a16:creationId xmlns:a16="http://schemas.microsoft.com/office/drawing/2014/main" id="{6F0DE482-7F30-3D4B-BA7B-4C01988871DB}"/>
                    </a:ext>
                  </a:extLst>
                </p:cNvPr>
                <p:cNvSpPr/>
                <p:nvPr/>
              </p:nvSpPr>
              <p:spPr>
                <a:xfrm>
                  <a:off x="9072988" y="4530811"/>
                  <a:ext cx="885971" cy="876459"/>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1" name="任意多边形 43">
                  <a:extLst>
                    <a:ext uri="{FF2B5EF4-FFF2-40B4-BE49-F238E27FC236}">
                      <a16:creationId xmlns:a16="http://schemas.microsoft.com/office/drawing/2014/main" id="{B61ECF79-73BA-AE49-8792-27ED7C7511D3}"/>
                    </a:ext>
                  </a:extLst>
                </p:cNvPr>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0" name="组合 29">
                <a:extLst>
                  <a:ext uri="{FF2B5EF4-FFF2-40B4-BE49-F238E27FC236}">
                    <a16:creationId xmlns:a16="http://schemas.microsoft.com/office/drawing/2014/main" id="{E91584FC-A795-7544-ABA1-70B9E1ED4381}"/>
                  </a:ext>
                </a:extLst>
              </p:cNvPr>
              <p:cNvGrpSpPr>
                <a:grpSpLocks noChangeAspect="1"/>
              </p:cNvGrpSpPr>
              <p:nvPr/>
            </p:nvGrpSpPr>
            <p:grpSpPr>
              <a:xfrm>
                <a:off x="6962585" y="2380626"/>
                <a:ext cx="540002" cy="540000"/>
                <a:chOff x="7036727" y="1930888"/>
                <a:chExt cx="876463" cy="876459"/>
              </a:xfrm>
            </p:grpSpPr>
            <p:sp>
              <p:nvSpPr>
                <p:cNvPr id="68" name="椭圆 67">
                  <a:extLst>
                    <a:ext uri="{FF2B5EF4-FFF2-40B4-BE49-F238E27FC236}">
                      <a16:creationId xmlns:a16="http://schemas.microsoft.com/office/drawing/2014/main" id="{FDE7F516-D1B3-6C48-81F2-0C977529E002}"/>
                    </a:ext>
                  </a:extLst>
                </p:cNvPr>
                <p:cNvSpPr/>
                <p:nvPr/>
              </p:nvSpPr>
              <p:spPr>
                <a:xfrm>
                  <a:off x="7036727" y="1930888"/>
                  <a:ext cx="876463" cy="87645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9" name="任意多边形 41">
                  <a:extLst>
                    <a:ext uri="{FF2B5EF4-FFF2-40B4-BE49-F238E27FC236}">
                      <a16:creationId xmlns:a16="http://schemas.microsoft.com/office/drawing/2014/main" id="{6314D30F-BDE5-DE40-A96B-7F19607FFEB8}"/>
                    </a:ext>
                  </a:extLst>
                </p:cNvPr>
                <p:cNvSpPr/>
                <p:nvPr/>
              </p:nvSpPr>
              <p:spPr>
                <a:xfrm>
                  <a:off x="7301476" y="2192519"/>
                  <a:ext cx="346966" cy="38033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2" name="组合 31">
                <a:extLst>
                  <a:ext uri="{FF2B5EF4-FFF2-40B4-BE49-F238E27FC236}">
                    <a16:creationId xmlns:a16="http://schemas.microsoft.com/office/drawing/2014/main" id="{CEDCC73A-4B85-2D43-AC07-E5C9479B8E7F}"/>
                  </a:ext>
                </a:extLst>
              </p:cNvPr>
              <p:cNvGrpSpPr>
                <a:grpSpLocks noChangeAspect="1"/>
              </p:cNvGrpSpPr>
              <p:nvPr/>
            </p:nvGrpSpPr>
            <p:grpSpPr>
              <a:xfrm>
                <a:off x="6962585" y="3551880"/>
                <a:ext cx="540002" cy="540000"/>
                <a:chOff x="5033834" y="4530811"/>
                <a:chExt cx="876463" cy="876459"/>
              </a:xfrm>
            </p:grpSpPr>
            <p:sp>
              <p:nvSpPr>
                <p:cNvPr id="66" name="椭圆 65">
                  <a:extLst>
                    <a:ext uri="{FF2B5EF4-FFF2-40B4-BE49-F238E27FC236}">
                      <a16:creationId xmlns:a16="http://schemas.microsoft.com/office/drawing/2014/main" id="{CB9A27F5-782F-1645-B065-F35022969289}"/>
                    </a:ext>
                  </a:extLst>
                </p:cNvPr>
                <p:cNvSpPr/>
                <p:nvPr/>
              </p:nvSpPr>
              <p:spPr>
                <a:xfrm>
                  <a:off x="5033834" y="4530811"/>
                  <a:ext cx="876463" cy="87645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7" name="任意多边形 39">
                  <a:extLst>
                    <a:ext uri="{FF2B5EF4-FFF2-40B4-BE49-F238E27FC236}">
                      <a16:creationId xmlns:a16="http://schemas.microsoft.com/office/drawing/2014/main" id="{392408FF-3F5E-DA45-9422-88141502F8AE}"/>
                    </a:ext>
                  </a:extLst>
                </p:cNvPr>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3" name="组合 32">
                <a:extLst>
                  <a:ext uri="{FF2B5EF4-FFF2-40B4-BE49-F238E27FC236}">
                    <a16:creationId xmlns:a16="http://schemas.microsoft.com/office/drawing/2014/main" id="{CEBAD333-E06E-6F4B-A5D1-3FD2C5C9433E}"/>
                  </a:ext>
                </a:extLst>
              </p:cNvPr>
              <p:cNvGrpSpPr>
                <a:grpSpLocks noChangeAspect="1"/>
              </p:cNvGrpSpPr>
              <p:nvPr/>
            </p:nvGrpSpPr>
            <p:grpSpPr>
              <a:xfrm>
                <a:off x="2051538" y="4723134"/>
                <a:ext cx="540002" cy="540000"/>
                <a:chOff x="9056305" y="1930888"/>
                <a:chExt cx="876463" cy="876459"/>
              </a:xfrm>
            </p:grpSpPr>
            <p:sp>
              <p:nvSpPr>
                <p:cNvPr id="64" name="椭圆 63">
                  <a:extLst>
                    <a:ext uri="{FF2B5EF4-FFF2-40B4-BE49-F238E27FC236}">
                      <a16:creationId xmlns:a16="http://schemas.microsoft.com/office/drawing/2014/main" id="{E9F7E3E6-8CE1-AD49-A8F7-A68DE80C2F0C}"/>
                    </a:ext>
                  </a:extLst>
                </p:cNvPr>
                <p:cNvSpPr/>
                <p:nvPr/>
              </p:nvSpPr>
              <p:spPr>
                <a:xfrm>
                  <a:off x="9056305" y="1930888"/>
                  <a:ext cx="876463" cy="87645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5" name="任意多边形 37">
                  <a:extLst>
                    <a:ext uri="{FF2B5EF4-FFF2-40B4-BE49-F238E27FC236}">
                      <a16:creationId xmlns:a16="http://schemas.microsoft.com/office/drawing/2014/main" id="{319A8801-1655-8349-B2F6-2D5382DCE578}"/>
                    </a:ext>
                  </a:extLst>
                </p:cNvPr>
                <p:cNvSpPr/>
                <p:nvPr/>
              </p:nvSpPr>
              <p:spPr>
                <a:xfrm>
                  <a:off x="9304371" y="2217584"/>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组合 33">
                <a:extLst>
                  <a:ext uri="{FF2B5EF4-FFF2-40B4-BE49-F238E27FC236}">
                    <a16:creationId xmlns:a16="http://schemas.microsoft.com/office/drawing/2014/main" id="{970186B2-7C98-0749-9A86-92E0E8E8C5D0}"/>
                  </a:ext>
                </a:extLst>
              </p:cNvPr>
              <p:cNvGrpSpPr>
                <a:grpSpLocks noChangeAspect="1"/>
              </p:cNvGrpSpPr>
              <p:nvPr/>
            </p:nvGrpSpPr>
            <p:grpSpPr>
              <a:xfrm>
                <a:off x="6962585" y="4723134"/>
                <a:ext cx="540002" cy="540000"/>
                <a:chOff x="7053411" y="4530810"/>
                <a:chExt cx="876463" cy="876459"/>
              </a:xfrm>
            </p:grpSpPr>
            <p:sp>
              <p:nvSpPr>
                <p:cNvPr id="62" name="椭圆 61">
                  <a:extLst>
                    <a:ext uri="{FF2B5EF4-FFF2-40B4-BE49-F238E27FC236}">
                      <a16:creationId xmlns:a16="http://schemas.microsoft.com/office/drawing/2014/main" id="{3205F5AB-83D8-0C47-8CD0-062E2406E491}"/>
                    </a:ext>
                  </a:extLst>
                </p:cNvPr>
                <p:cNvSpPr/>
                <p:nvPr/>
              </p:nvSpPr>
              <p:spPr>
                <a:xfrm>
                  <a:off x="7053411" y="4530810"/>
                  <a:ext cx="876463" cy="87645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3" name="任意多边形 35">
                  <a:extLst>
                    <a:ext uri="{FF2B5EF4-FFF2-40B4-BE49-F238E27FC236}">
                      <a16:creationId xmlns:a16="http://schemas.microsoft.com/office/drawing/2014/main" id="{B751110D-7E15-5C47-AE22-6F453A7D128D}"/>
                    </a:ext>
                  </a:extLst>
                </p:cNvPr>
                <p:cNvSpPr/>
                <p:nvPr/>
              </p:nvSpPr>
              <p:spPr>
                <a:xfrm>
                  <a:off x="7301477" y="4789055"/>
                  <a:ext cx="380330" cy="37353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5" name="圆角矩形 34">
                <a:extLst>
                  <a:ext uri="{FF2B5EF4-FFF2-40B4-BE49-F238E27FC236}">
                    <a16:creationId xmlns:a16="http://schemas.microsoft.com/office/drawing/2014/main" id="{D7288888-D0D3-474C-B512-44366A165257}"/>
                  </a:ext>
                </a:extLst>
              </p:cNvPr>
              <p:cNvSpPr/>
              <p:nvPr/>
            </p:nvSpPr>
            <p:spPr>
              <a:xfrm>
                <a:off x="2813790"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文本框 59">
                <a:extLst>
                  <a:ext uri="{FF2B5EF4-FFF2-40B4-BE49-F238E27FC236}">
                    <a16:creationId xmlns:a16="http://schemas.microsoft.com/office/drawing/2014/main" id="{405E80B4-58D1-4C41-A74E-7A7ADCC1EE19}"/>
                  </a:ext>
                </a:extLst>
              </p:cNvPr>
              <p:cNvSpPr txBox="1"/>
              <p:nvPr/>
            </p:nvSpPr>
            <p:spPr>
              <a:xfrm>
                <a:off x="2813790" y="2493050"/>
                <a:ext cx="2622124" cy="338554"/>
              </a:xfrm>
              <a:prstGeom prst="rect">
                <a:avLst/>
              </a:prstGeom>
              <a:noFill/>
            </p:spPr>
            <p:txBody>
              <a:bodyPr wrap="square" rtlCol="0">
                <a:spAutoFit/>
              </a:bodyPr>
              <a:lstStyle/>
              <a:p>
                <a:r>
                  <a:rPr lang="zh-CN" altLang="en-US" sz="1600" b="1" dirty="0"/>
                  <a:t>集群运行状况和节点可用性 </a:t>
                </a:r>
              </a:p>
            </p:txBody>
          </p:sp>
          <p:grpSp>
            <p:nvGrpSpPr>
              <p:cNvPr id="37" name="组合 36">
                <a:extLst>
                  <a:ext uri="{FF2B5EF4-FFF2-40B4-BE49-F238E27FC236}">
                    <a16:creationId xmlns:a16="http://schemas.microsoft.com/office/drawing/2014/main" id="{1B755D08-886B-414D-8123-845ABB702ADA}"/>
                  </a:ext>
                </a:extLst>
              </p:cNvPr>
              <p:cNvGrpSpPr>
                <a:grpSpLocks noChangeAspect="1"/>
              </p:cNvGrpSpPr>
              <p:nvPr/>
            </p:nvGrpSpPr>
            <p:grpSpPr>
              <a:xfrm>
                <a:off x="2051538" y="2380626"/>
                <a:ext cx="540002" cy="540000"/>
                <a:chOff x="5017150" y="1083876"/>
                <a:chExt cx="876463" cy="876459"/>
              </a:xfrm>
            </p:grpSpPr>
            <p:sp>
              <p:nvSpPr>
                <p:cNvPr id="58" name="椭圆 57">
                  <a:extLst>
                    <a:ext uri="{FF2B5EF4-FFF2-40B4-BE49-F238E27FC236}">
                      <a16:creationId xmlns:a16="http://schemas.microsoft.com/office/drawing/2014/main" id="{D1C87995-A647-7A43-9064-B49CECD9075F}"/>
                    </a:ext>
                  </a:extLst>
                </p:cNvPr>
                <p:cNvSpPr/>
                <p:nvPr/>
              </p:nvSpPr>
              <p:spPr>
                <a:xfrm>
                  <a:off x="5017150" y="1083876"/>
                  <a:ext cx="876463" cy="87645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任意多边形 31">
                  <a:extLst>
                    <a:ext uri="{FF2B5EF4-FFF2-40B4-BE49-F238E27FC236}">
                      <a16:creationId xmlns:a16="http://schemas.microsoft.com/office/drawing/2014/main" id="{5E97A0F8-D987-6D4D-81F1-8C790BA82A1B}"/>
                    </a:ext>
                  </a:extLst>
                </p:cNvPr>
                <p:cNvSpPr/>
                <p:nvPr/>
              </p:nvSpPr>
              <p:spPr>
                <a:xfrm>
                  <a:off x="5265217" y="1379483"/>
                  <a:ext cx="380330" cy="285247"/>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8" name="圆角矩形 37">
                <a:extLst>
                  <a:ext uri="{FF2B5EF4-FFF2-40B4-BE49-F238E27FC236}">
                    <a16:creationId xmlns:a16="http://schemas.microsoft.com/office/drawing/2014/main" id="{81A5186E-ABA9-844B-B6BA-C328FE3573AD}"/>
                  </a:ext>
                </a:extLst>
              </p:cNvPr>
              <p:cNvSpPr/>
              <p:nvPr/>
            </p:nvSpPr>
            <p:spPr>
              <a:xfrm>
                <a:off x="2813790"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E1C8069C-6E8F-FA40-8E76-25E0C61CA942}"/>
                  </a:ext>
                </a:extLst>
              </p:cNvPr>
              <p:cNvSpPr txBox="1"/>
              <p:nvPr/>
            </p:nvSpPr>
            <p:spPr>
              <a:xfrm>
                <a:off x="2813790" y="3652603"/>
                <a:ext cx="2190076" cy="338554"/>
              </a:xfrm>
              <a:prstGeom prst="rect">
                <a:avLst/>
              </a:prstGeom>
              <a:noFill/>
            </p:spPr>
            <p:txBody>
              <a:bodyPr wrap="square" rtlCol="0">
                <a:spAutoFit/>
              </a:bodyPr>
              <a:lstStyle/>
              <a:p>
                <a:r>
                  <a:rPr lang="zh-CN" altLang="en-US" sz="1600" b="1" dirty="0"/>
                  <a:t>主机的网络和系统 </a:t>
                </a:r>
              </a:p>
            </p:txBody>
          </p:sp>
          <p:sp>
            <p:nvSpPr>
              <p:cNvPr id="40" name="圆角矩形 39">
                <a:extLst>
                  <a:ext uri="{FF2B5EF4-FFF2-40B4-BE49-F238E27FC236}">
                    <a16:creationId xmlns:a16="http://schemas.microsoft.com/office/drawing/2014/main" id="{A02CAAFD-A387-2B44-A6CC-D48B43793AEE}"/>
                  </a:ext>
                </a:extLst>
              </p:cNvPr>
              <p:cNvSpPr/>
              <p:nvPr/>
            </p:nvSpPr>
            <p:spPr>
              <a:xfrm>
                <a:off x="2813790"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E9868450-6C3A-9D40-BA9C-C86FF1656CCC}"/>
                  </a:ext>
                </a:extLst>
              </p:cNvPr>
              <p:cNvSpPr txBox="1"/>
              <p:nvPr/>
            </p:nvSpPr>
            <p:spPr>
              <a:xfrm>
                <a:off x="2813790" y="4823857"/>
                <a:ext cx="1974052" cy="338554"/>
              </a:xfrm>
              <a:prstGeom prst="rect">
                <a:avLst/>
              </a:prstGeom>
              <a:noFill/>
            </p:spPr>
            <p:txBody>
              <a:bodyPr wrap="square" rtlCol="0">
                <a:spAutoFit/>
              </a:bodyPr>
              <a:lstStyle/>
              <a:p>
                <a:r>
                  <a:rPr lang="zh-CN" altLang="en-US" sz="1600" b="1" dirty="0"/>
                  <a:t>搜索性能指标 </a:t>
                </a:r>
              </a:p>
            </p:txBody>
          </p:sp>
          <p:sp>
            <p:nvSpPr>
              <p:cNvPr id="42" name="圆角矩形 41">
                <a:extLst>
                  <a:ext uri="{FF2B5EF4-FFF2-40B4-BE49-F238E27FC236}">
                    <a16:creationId xmlns:a16="http://schemas.microsoft.com/office/drawing/2014/main" id="{ED3A385C-4C2D-E74C-A679-B77F0021956A}"/>
                  </a:ext>
                </a:extLst>
              </p:cNvPr>
              <p:cNvSpPr/>
              <p:nvPr/>
            </p:nvSpPr>
            <p:spPr>
              <a:xfrm>
                <a:off x="7724837"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51">
                <a:extLst>
                  <a:ext uri="{FF2B5EF4-FFF2-40B4-BE49-F238E27FC236}">
                    <a16:creationId xmlns:a16="http://schemas.microsoft.com/office/drawing/2014/main" id="{B6769706-DFE4-754F-B0BD-AC7E19F1F420}"/>
                  </a:ext>
                </a:extLst>
              </p:cNvPr>
              <p:cNvSpPr txBox="1"/>
              <p:nvPr/>
            </p:nvSpPr>
            <p:spPr>
              <a:xfrm>
                <a:off x="7724837" y="2470835"/>
                <a:ext cx="1887541" cy="338554"/>
              </a:xfrm>
              <a:prstGeom prst="rect">
                <a:avLst/>
              </a:prstGeom>
              <a:noFill/>
            </p:spPr>
            <p:txBody>
              <a:bodyPr wrap="square" rtlCol="0">
                <a:spAutoFit/>
              </a:bodyPr>
              <a:lstStyle/>
              <a:p>
                <a:r>
                  <a:rPr lang="zh-CN" altLang="en-US" sz="1600" b="1" dirty="0"/>
                  <a:t>索引性能指标 </a:t>
                </a:r>
              </a:p>
            </p:txBody>
          </p:sp>
          <p:sp>
            <p:nvSpPr>
              <p:cNvPr id="44" name="圆角矩形 43">
                <a:extLst>
                  <a:ext uri="{FF2B5EF4-FFF2-40B4-BE49-F238E27FC236}">
                    <a16:creationId xmlns:a16="http://schemas.microsoft.com/office/drawing/2014/main" id="{48FE3710-C5A3-004C-8B5C-4172F3B9F544}"/>
                  </a:ext>
                </a:extLst>
              </p:cNvPr>
              <p:cNvSpPr/>
              <p:nvPr/>
            </p:nvSpPr>
            <p:spPr>
              <a:xfrm>
                <a:off x="7724837"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D5D92983-D47B-B748-AB32-47F283500EA4}"/>
                  </a:ext>
                </a:extLst>
              </p:cNvPr>
              <p:cNvSpPr txBox="1"/>
              <p:nvPr/>
            </p:nvSpPr>
            <p:spPr>
              <a:xfrm>
                <a:off x="7724837" y="3642089"/>
                <a:ext cx="2031557" cy="338554"/>
              </a:xfrm>
              <a:prstGeom prst="rect">
                <a:avLst/>
              </a:prstGeom>
              <a:noFill/>
            </p:spPr>
            <p:txBody>
              <a:bodyPr wrap="square" rtlCol="0">
                <a:spAutoFit/>
              </a:bodyPr>
              <a:lstStyle/>
              <a:p>
                <a:r>
                  <a:rPr lang="zh-CN" altLang="en-US" sz="1600" b="1" dirty="0"/>
                  <a:t>内存使用和</a:t>
                </a:r>
                <a:r>
                  <a:rPr lang="en-US" altLang="zh-CN" sz="1600" b="1" dirty="0"/>
                  <a:t>GC</a:t>
                </a:r>
                <a:r>
                  <a:rPr lang="zh-CN" altLang="en-US" sz="1600" b="1" dirty="0"/>
                  <a:t>指标 </a:t>
                </a:r>
              </a:p>
            </p:txBody>
          </p:sp>
          <p:sp>
            <p:nvSpPr>
              <p:cNvPr id="46" name="圆角矩形 45">
                <a:extLst>
                  <a:ext uri="{FF2B5EF4-FFF2-40B4-BE49-F238E27FC236}">
                    <a16:creationId xmlns:a16="http://schemas.microsoft.com/office/drawing/2014/main" id="{A34F4220-5867-1043-9490-E8D5D1FF1D33}"/>
                  </a:ext>
                </a:extLst>
              </p:cNvPr>
              <p:cNvSpPr/>
              <p:nvPr/>
            </p:nvSpPr>
            <p:spPr>
              <a:xfrm>
                <a:off x="7724837"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文本框 47">
                <a:extLst>
                  <a:ext uri="{FF2B5EF4-FFF2-40B4-BE49-F238E27FC236}">
                    <a16:creationId xmlns:a16="http://schemas.microsoft.com/office/drawing/2014/main" id="{5A45A214-7856-E943-A343-B89228D181F6}"/>
                  </a:ext>
                </a:extLst>
              </p:cNvPr>
              <p:cNvSpPr txBox="1"/>
              <p:nvPr/>
            </p:nvSpPr>
            <p:spPr>
              <a:xfrm>
                <a:off x="7724837" y="4815013"/>
                <a:ext cx="1952493" cy="338554"/>
              </a:xfrm>
              <a:prstGeom prst="rect">
                <a:avLst/>
              </a:prstGeom>
              <a:noFill/>
            </p:spPr>
            <p:txBody>
              <a:bodyPr wrap="square" rtlCol="0">
                <a:spAutoFit/>
              </a:bodyPr>
              <a:lstStyle/>
              <a:p>
                <a:r>
                  <a:rPr lang="zh-CN" altLang="en-US" sz="1600" b="1" dirty="0"/>
                  <a:t>资源饱和度</a:t>
                </a:r>
              </a:p>
            </p:txBody>
          </p:sp>
        </p:grpSp>
        <p:sp>
          <p:nvSpPr>
            <p:cNvPr id="16" name="矩形 15">
              <a:extLst>
                <a:ext uri="{FF2B5EF4-FFF2-40B4-BE49-F238E27FC236}">
                  <a16:creationId xmlns:a16="http://schemas.microsoft.com/office/drawing/2014/main" id="{ECCD38A8-C4F3-D946-A3DE-C7AE33D146E5}"/>
                </a:ext>
              </a:extLst>
            </p:cNvPr>
            <p:cNvSpPr/>
            <p:nvPr/>
          </p:nvSpPr>
          <p:spPr>
            <a:xfrm>
              <a:off x="1343472" y="1400155"/>
              <a:ext cx="8724973" cy="923330"/>
            </a:xfrm>
            <a:prstGeom prst="rect">
              <a:avLst/>
            </a:prstGeom>
          </p:spPr>
          <p:txBody>
            <a:bodyPr wrap="square">
              <a:spAutoFit/>
            </a:bodyPr>
            <a:lstStyle/>
            <a:p>
              <a:r>
                <a:rPr lang="en" altLang="zh-CN" b="1" dirty="0">
                  <a:latin typeface="Microsoft YaHei" panose="020B0503020204020204" pitchFamily="34" charset="-122"/>
                  <a:ea typeface="Microsoft YaHei" panose="020B0503020204020204" pitchFamily="34" charset="-122"/>
                </a:rPr>
                <a:t>Elasticsearch</a:t>
              </a:r>
              <a:r>
                <a:rPr lang="zh-CN" altLang="en-US" b="1" dirty="0">
                  <a:latin typeface="Microsoft YaHei" panose="020B0503020204020204" pitchFamily="34" charset="-122"/>
                  <a:ea typeface="Microsoft YaHei" panose="020B0503020204020204" pitchFamily="34" charset="-122"/>
                </a:rPr>
                <a:t>提供了许多指标，可以帮助您检测故障迹象并在遇到不可靠的节点，内存不足的错误以及较⻓的垃圾收集时间等问题时采取措施。需要监视的几个关键领域分别是</a:t>
              </a:r>
              <a:r>
                <a:rPr lang="en-US" altLang="zh-CN" b="1" dirty="0">
                  <a:latin typeface="Microsoft YaHei" panose="020B0503020204020204" pitchFamily="34" charset="-122"/>
                  <a:ea typeface="Microsoft YaHei" panose="020B0503020204020204" pitchFamily="34" charset="-122"/>
                </a:rPr>
                <a:t>:</a:t>
              </a:r>
              <a:endParaRPr lang="zh-CN" altLang="en-US" b="1"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0990913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4CE5B4-47C4-C740-9983-788A5E48D36D}"/>
              </a:ext>
            </a:extLst>
          </p:cNvPr>
          <p:cNvSpPr>
            <a:spLocks noGrp="1"/>
          </p:cNvSpPr>
          <p:nvPr>
            <p:ph type="title"/>
          </p:nvPr>
        </p:nvSpPr>
        <p:spPr/>
        <p:txBody>
          <a:bodyPr>
            <a:normAutofit fontScale="90000"/>
          </a:bodyPr>
          <a:lstStyle/>
          <a:p>
            <a:r>
              <a:rPr lang="zh-CN" altLang="en-US" dirty="0"/>
              <a:t>集群运行状况和节点可用性 </a:t>
            </a:r>
          </a:p>
        </p:txBody>
      </p:sp>
      <p:pic>
        <p:nvPicPr>
          <p:cNvPr id="7" name="图片 6">
            <a:extLst>
              <a:ext uri="{FF2B5EF4-FFF2-40B4-BE49-F238E27FC236}">
                <a16:creationId xmlns:a16="http://schemas.microsoft.com/office/drawing/2014/main" id="{B09BACA6-B4B5-0241-8F53-160B65266E8B}"/>
              </a:ext>
            </a:extLst>
          </p:cNvPr>
          <p:cNvPicPr>
            <a:picLocks noChangeAspect="1"/>
          </p:cNvPicPr>
          <p:nvPr/>
        </p:nvPicPr>
        <p:blipFill>
          <a:blip r:embed="rId2"/>
          <a:stretch>
            <a:fillRect/>
          </a:stretch>
        </p:blipFill>
        <p:spPr>
          <a:xfrm>
            <a:off x="263353" y="1124744"/>
            <a:ext cx="5902683" cy="2304256"/>
          </a:xfrm>
          <a:prstGeom prst="rect">
            <a:avLst/>
          </a:prstGeom>
        </p:spPr>
      </p:pic>
      <p:pic>
        <p:nvPicPr>
          <p:cNvPr id="12" name="图片 11">
            <a:extLst>
              <a:ext uri="{FF2B5EF4-FFF2-40B4-BE49-F238E27FC236}">
                <a16:creationId xmlns:a16="http://schemas.microsoft.com/office/drawing/2014/main" id="{905C9964-3E4A-8C4F-A885-5A644AA897AB}"/>
              </a:ext>
            </a:extLst>
          </p:cNvPr>
          <p:cNvPicPr>
            <a:picLocks noChangeAspect="1"/>
          </p:cNvPicPr>
          <p:nvPr/>
        </p:nvPicPr>
        <p:blipFill>
          <a:blip r:embed="rId3"/>
          <a:stretch>
            <a:fillRect/>
          </a:stretch>
        </p:blipFill>
        <p:spPr>
          <a:xfrm>
            <a:off x="263353" y="3789040"/>
            <a:ext cx="5902683" cy="936104"/>
          </a:xfrm>
          <a:prstGeom prst="rect">
            <a:avLst/>
          </a:prstGeom>
        </p:spPr>
      </p:pic>
      <p:pic>
        <p:nvPicPr>
          <p:cNvPr id="13" name="图片 12">
            <a:extLst>
              <a:ext uri="{FF2B5EF4-FFF2-40B4-BE49-F238E27FC236}">
                <a16:creationId xmlns:a16="http://schemas.microsoft.com/office/drawing/2014/main" id="{2A714298-7F48-2D4F-B094-81CC2D5C440D}"/>
              </a:ext>
            </a:extLst>
          </p:cNvPr>
          <p:cNvPicPr>
            <a:picLocks noChangeAspect="1"/>
          </p:cNvPicPr>
          <p:nvPr/>
        </p:nvPicPr>
        <p:blipFill>
          <a:blip r:embed="rId4"/>
          <a:stretch>
            <a:fillRect/>
          </a:stretch>
        </p:blipFill>
        <p:spPr>
          <a:xfrm>
            <a:off x="263352" y="5229199"/>
            <a:ext cx="5902683" cy="1008113"/>
          </a:xfrm>
          <a:prstGeom prst="rect">
            <a:avLst/>
          </a:prstGeom>
        </p:spPr>
      </p:pic>
      <p:sp>
        <p:nvSpPr>
          <p:cNvPr id="16" name="文本框 15">
            <a:extLst>
              <a:ext uri="{FF2B5EF4-FFF2-40B4-BE49-F238E27FC236}">
                <a16:creationId xmlns:a16="http://schemas.microsoft.com/office/drawing/2014/main" id="{CB199843-E514-524F-B4E2-A7D07A207352}"/>
              </a:ext>
            </a:extLst>
          </p:cNvPr>
          <p:cNvSpPr txBox="1"/>
          <p:nvPr/>
        </p:nvSpPr>
        <p:spPr>
          <a:xfrm>
            <a:off x="6528048" y="1484784"/>
            <a:ext cx="5328592"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集群状态</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如果集群状态为绿色的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表示集群状态是健康的。如果集群状态为</a:t>
            </a:r>
            <a:r>
              <a:rPr lang="zh-CN" altLang="en" dirty="0">
                <a:latin typeface="Microsoft YaHei" panose="020B0503020204020204" pitchFamily="34" charset="-122"/>
                <a:ea typeface="Microsoft YaHei" panose="020B0503020204020204" pitchFamily="34" charset="-122"/>
              </a:rPr>
              <a:t>黄色，</a:t>
            </a:r>
            <a:r>
              <a:rPr lang="zh-CN" altLang="en-US" dirty="0">
                <a:latin typeface="Microsoft YaHei" panose="020B0503020204020204" pitchFamily="34" charset="-122"/>
                <a:ea typeface="Microsoft YaHei" panose="020B0503020204020204" pitchFamily="34" charset="-122"/>
              </a:rPr>
              <a:t>说明至少有一个副本分片未分配或者丢失。尽管这个时候搜索结果仍然是完整的，但是如果更多的分片消失的话，有可能造成整个索引的数据丢失。如果集群状态为</a:t>
            </a:r>
            <a:r>
              <a:rPr lang="zh-CN" altLang="en" dirty="0">
                <a:latin typeface="Microsoft YaHei" panose="020B0503020204020204" pitchFamily="34" charset="-122"/>
                <a:ea typeface="Microsoft YaHei" panose="020B0503020204020204" pitchFamily="34" charset="-122"/>
              </a:rPr>
              <a:t>红色，</a:t>
            </a:r>
            <a:r>
              <a:rPr lang="zh-CN" altLang="en-US" dirty="0">
                <a:latin typeface="Microsoft YaHei" panose="020B0503020204020204" pitchFamily="34" charset="-122"/>
                <a:ea typeface="Microsoft YaHei" panose="020B0503020204020204" pitchFamily="34" charset="-122"/>
              </a:rPr>
              <a:t>则表示至少有一个主分片丢失，索引缺少数据，这意味着搜索将返回部分结果，而且新的文档数据也无法索引到该分片。</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初始化和未分配的分片</a:t>
            </a:r>
            <a:r>
              <a:rPr lang="en-US" altLang="zh-CN"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当索引首次创建或者节点重新启动时，由于 </a:t>
            </a:r>
            <a:r>
              <a:rPr lang="en" altLang="zh-CN" dirty="0">
                <a:latin typeface="Microsoft YaHei" panose="020B0503020204020204" pitchFamily="34" charset="-122"/>
                <a:ea typeface="Microsoft YaHei" panose="020B0503020204020204" pitchFamily="34" charset="-122"/>
              </a:rPr>
              <a:t>Master</a:t>
            </a:r>
            <a:r>
              <a:rPr lang="zh-CN" altLang="en-US" dirty="0">
                <a:latin typeface="Microsoft YaHei" panose="020B0503020204020204" pitchFamily="34" charset="-122"/>
                <a:ea typeface="Microsoft YaHei" panose="020B0503020204020204" pitchFamily="34" charset="-122"/>
              </a:rPr>
              <a:t>节点试图将分片分配给</a:t>
            </a:r>
            <a:r>
              <a:rPr lang="en" altLang="zh-CN" dirty="0">
                <a:latin typeface="Microsoft YaHei" panose="020B0503020204020204" pitchFamily="34" charset="-122"/>
                <a:ea typeface="Microsoft YaHei" panose="020B0503020204020204" pitchFamily="34" charset="-122"/>
              </a:rPr>
              <a:t>Data</a:t>
            </a:r>
            <a:r>
              <a:rPr lang="zh-CN" altLang="en-US" dirty="0">
                <a:latin typeface="Microsoft YaHei" panose="020B0503020204020204" pitchFamily="34" charset="-122"/>
                <a:ea typeface="Microsoft YaHei" panose="020B0503020204020204" pitchFamily="34" charset="-122"/>
              </a:rPr>
              <a:t>节点，所以在转换为“</a:t>
            </a:r>
            <a:r>
              <a:rPr lang="en" altLang="zh-CN" dirty="0">
                <a:latin typeface="Microsoft YaHei" panose="020B0503020204020204" pitchFamily="34" charset="-122"/>
                <a:ea typeface="Microsoft YaHei" panose="020B0503020204020204" pitchFamily="34" charset="-122"/>
              </a:rPr>
              <a:t>started”</a:t>
            </a:r>
            <a:r>
              <a:rPr lang="zh-CN" altLang="en-US" dirty="0">
                <a:latin typeface="Microsoft YaHei" panose="020B0503020204020204" pitchFamily="34" charset="-122"/>
                <a:ea typeface="Microsoft YaHei" panose="020B0503020204020204" pitchFamily="34" charset="-122"/>
              </a:rPr>
              <a:t>或</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unassigned</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状态之前，该分片将暂时处于“</a:t>
            </a:r>
            <a:r>
              <a:rPr lang="en" altLang="zh-CN" dirty="0">
                <a:latin typeface="Microsoft YaHei" panose="020B0503020204020204" pitchFamily="34" charset="-122"/>
                <a:ea typeface="Microsoft YaHei" panose="020B0503020204020204" pitchFamily="34" charset="-122"/>
              </a:rPr>
              <a:t>initializing”</a:t>
            </a:r>
            <a:r>
              <a:rPr lang="zh-CN" altLang="en-US" dirty="0">
                <a:latin typeface="Microsoft YaHei" panose="020B0503020204020204" pitchFamily="34" charset="-122"/>
                <a:ea typeface="Microsoft YaHei" panose="020B0503020204020204" pitchFamily="34" charset="-122"/>
              </a:rPr>
              <a:t>状态。 如果您看到分片处于初始化状态或未分配状态的时间过长，则可能是群集不稳定的信号。</a:t>
            </a:r>
            <a:endParaRPr lang="zh-CN" altLang="en-US" b="1"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54733513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heme/theme1.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9033</TotalTime>
  <Words>2329</Words>
  <Application>Microsoft Macintosh PowerPoint</Application>
  <PresentationFormat>宽屏</PresentationFormat>
  <Paragraphs>96</Paragraphs>
  <Slides>20</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Microsoft YaHei</vt:lpstr>
      <vt:lpstr>Microsoft YaHei</vt:lpstr>
      <vt:lpstr>Heiti SC Medium</vt:lpstr>
      <vt:lpstr>Arial</vt:lpstr>
      <vt:lpstr>Calibri</vt:lpstr>
      <vt:lpstr>Helvetica</vt:lpstr>
      <vt:lpstr>Verdana</vt:lpstr>
      <vt:lpstr>Wingdings</vt:lpstr>
      <vt:lpstr>默认主题</vt:lpstr>
      <vt:lpstr>PowerPoint 演示文稿</vt:lpstr>
      <vt:lpstr>PowerPoint 演示文稿</vt:lpstr>
      <vt:lpstr>场景视图</vt:lpstr>
      <vt:lpstr>场景视图</vt:lpstr>
      <vt:lpstr>场景视图</vt:lpstr>
      <vt:lpstr>内置视图</vt:lpstr>
      <vt:lpstr>PowerPoint 演示文稿</vt:lpstr>
      <vt:lpstr>概述</vt:lpstr>
      <vt:lpstr>集群运行状况和节点可用性 </vt:lpstr>
      <vt:lpstr>主机的网络和系统 </vt:lpstr>
      <vt:lpstr>搜索性能指标 </vt:lpstr>
      <vt:lpstr>搜索性能指标 </vt:lpstr>
      <vt:lpstr>索引性能指标 </vt:lpstr>
      <vt:lpstr>索引性能指标 </vt:lpstr>
      <vt:lpstr>内存使用和GC指标 </vt:lpstr>
      <vt:lpstr>资源饱和度 </vt:lpstr>
      <vt:lpstr>PowerPoint 演示文稿</vt:lpstr>
      <vt:lpstr>Elasticsearch异常检测</vt:lpstr>
      <vt:lpstr>案例</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Microsoft Office User</cp:lastModifiedBy>
  <cp:revision>373</cp:revision>
  <dcterms:modified xsi:type="dcterms:W3CDTF">2021-05-19T17:02:28Z</dcterms:modified>
</cp:coreProperties>
</file>